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  <Relationship Id="rId17" Type="http://schemas.openxmlformats.org/officeDocument/2006/relationships/notesMaster" Target="notesMasters/notesMaster1.xml"/>
</Relationships>
</file>

<file path=ppt/notesMasters/_rels/notesMaster1.xml.rels><?xml version="1.0" encoding="UTF-8" standalone="yes"?>
<Relationships xmlns="http://schemas.openxmlformats.org/package/2006/relationships">
  <Relationship Id="rId1" Type="http://schemas.openxmlformats.org/officeDocument/2006/relationships/theme" Target="../theme/theme2.xml"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>
      <a:defRPr sz="1200" lang="en-US"/>
    </a:lvl1pPr>
  </p:notesStyle>
</p:notesMaster>
</file>

<file path=ppt/notesSlides/_rels/notesSlide1.xml.rels><?xml version="1.0" encoding="UTF-8" standalone="yes"?>
<Relationships xmlns="http://schemas.openxmlformats.org/package/2006/relationships">
  <Relationship Id="rId1" Type="http://schemas.openxmlformats.org/officeDocument/2006/relationships/notesMaster" Target="../notesMasters/notesMaster1.xml"/>
  <Relationship Id="rId2" Type="http://schemas.openxmlformats.org/officeDocument/2006/relationships/slide" Target="../slides/slide1.xml"/>
</Relationships>
</file>

<file path=ppt/notesSlides/_rels/notesSlide10.xml.rels><?xml version="1.0" encoding="UTF-8" standalone="yes"?>
<Relationships xmlns="http://schemas.openxmlformats.org/package/2006/relationships">
  <Relationship Id="rId1" Type="http://schemas.openxmlformats.org/officeDocument/2006/relationships/notesMaster" Target="../notesMasters/notesMaster1.xml"/>
  <Relationship Id="rId2" Type="http://schemas.openxmlformats.org/officeDocument/2006/relationships/slide" Target="../slides/slide10.xml"/>
</Relationships>
</file>

<file path=ppt/notesSlides/_rels/notesSlide2.xml.rels><?xml version="1.0" encoding="UTF-8" standalone="yes"?>
<Relationships xmlns="http://schemas.openxmlformats.org/package/2006/relationships">
  <Relationship Id="rId1" Type="http://schemas.openxmlformats.org/officeDocument/2006/relationships/notesMaster" Target="../notesMasters/notesMaster1.xml"/>
  <Relationship Id="rId2" Type="http://schemas.openxmlformats.org/officeDocument/2006/relationships/slide" Target="../slides/slide2.xml"/>
</Relationships>
</file>

<file path=ppt/notesSlides/_rels/notesSlide3.xml.rels><?xml version="1.0" encoding="UTF-8" standalone="yes"?>
<Relationships xmlns="http://schemas.openxmlformats.org/package/2006/relationships">
  <Relationship Id="rId1" Type="http://schemas.openxmlformats.org/officeDocument/2006/relationships/notesMaster" Target="../notesMasters/notesMaster1.xml"/>
  <Relationship Id="rId2" Type="http://schemas.openxmlformats.org/officeDocument/2006/relationships/slide" Target="../slides/slide3.xml"/>
</Relationships>
</file>

<file path=ppt/notesSlides/_rels/notesSlide4.xml.rels><?xml version="1.0" encoding="UTF-8" standalone="yes"?>
<Relationships xmlns="http://schemas.openxmlformats.org/package/2006/relationships">
  <Relationship Id="rId1" Type="http://schemas.openxmlformats.org/officeDocument/2006/relationships/notesMaster" Target="../notesMasters/notesMaster1.xml"/>
  <Relationship Id="rId2" Type="http://schemas.openxmlformats.org/officeDocument/2006/relationships/slide" Target="../slides/slide4.xml"/>
</Relationships>
</file>

<file path=ppt/notesSlides/_rels/notesSlide5.xml.rels><?xml version="1.0" encoding="UTF-8" standalone="yes"?>
<Relationships xmlns="http://schemas.openxmlformats.org/package/2006/relationships">
  <Relationship Id="rId1" Type="http://schemas.openxmlformats.org/officeDocument/2006/relationships/notesMaster" Target="../notesMasters/notesMaster1.xml"/>
  <Relationship Id="rId2" Type="http://schemas.openxmlformats.org/officeDocument/2006/relationships/slide" Target="../slides/slide5.xml"/>
</Relationships>
</file>

<file path=ppt/notesSlides/_rels/notesSlide6.xml.rels><?xml version="1.0" encoding="UTF-8" standalone="yes"?>
<Relationships xmlns="http://schemas.openxmlformats.org/package/2006/relationships">
  <Relationship Id="rId1" Type="http://schemas.openxmlformats.org/officeDocument/2006/relationships/notesMaster" Target="../notesMasters/notesMaster1.xml"/>
  <Relationship Id="rId2" Type="http://schemas.openxmlformats.org/officeDocument/2006/relationships/slide" Target="../slides/slide6.xml"/>
</Relationships>
</file>

<file path=ppt/notesSlides/_rels/notesSlide7.xml.rels><?xml version="1.0" encoding="UTF-8" standalone="yes"?>
<Relationships xmlns="http://schemas.openxmlformats.org/package/2006/relationships">
  <Relationship Id="rId1" Type="http://schemas.openxmlformats.org/officeDocument/2006/relationships/notesMaster" Target="../notesMasters/notesMaster1.xml"/>
  <Relationship Id="rId2" Type="http://schemas.openxmlformats.org/officeDocument/2006/relationships/slide" Target="../slides/slide7.xml"/>
</Relationships>
</file>

<file path=ppt/notesSlides/_rels/notesSlide8.xml.rels><?xml version="1.0" encoding="UTF-8" standalone="yes"?>
<Relationships xmlns="http://schemas.openxmlformats.org/package/2006/relationships">
  <Relationship Id="rId1" Type="http://schemas.openxmlformats.org/officeDocument/2006/relationships/notesMaster" Target="../notesMasters/notesMaster1.xml"/>
  <Relationship Id="rId2" Type="http://schemas.openxmlformats.org/officeDocument/2006/relationships/slide" Target="../slides/slide8.xml"/>
</Relationships>
</file>

<file path=ppt/notesSlides/_rels/notesSlide9.xml.rels><?xml version="1.0" encoding="UTF-8" standalone="yes"?>
<Relationships xmlns="http://schemas.openxmlformats.org/package/2006/relationships">
  <Relationship Id="rId1" Type="http://schemas.openxmlformats.org/officeDocument/2006/relationships/notesMaster" Target="../notesMasters/notesMaster1.xml"/>
  <Relationship Id="rId2" Type="http://schemas.openxmlformats.org/officeDocument/2006/relationships/slide" Target="../slides/slide9.xml"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各位领导，本次汇报的核心诉求，是请求批准将 AI 战略转型从试点扩展到全员推广。试点已经在三个月、两百零六个仓库的真实环境中验证了效果——人均代码产出提升百分之一百零四，开发人数反而下降了百分之九。接下来我用大约十分钟，把转型的必要性、目标、路径和已验证的成果向各位汇报。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最后，正式请求各位批准：将 AI 转型从试点扩展到全员推广。风险我们已经用三重保障控住，收益已经被两百零六个仓库验证。请批准，让我们一起把交付能力翻倍、成本降下来、让团队能力完成升级。谢谢各位。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先把结论放在最前面：建议批准全员推广，预期交付能力翻倍、成本下降、团队能力升级，且风险可控。这个建议不是判断，而是已被两百零六个仓库验证的事实——人均产出提升百分之一百零四，AI 代码占比达到百分之七十六点六，Bug 占比下降十六点四个百分点。后面我会用数据逐一论证。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转型不是锦上添花，而是不进则退。行业里竞对普遍已经用 AI 提效，我们不动的代价就是相对落后；内部需求积压、重复劳动占用大量人力，瓶颈已经显现。好在技术已经成熟，Claude Code 和 Codex 已经具备端到端能力，而现在正是窗口期——早转型，早积累属于自己的数据资产。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转型不是一句口号，我们用四项硬指标把它锁死：人均代码产出提升百分之五十，AI 代码占比不低于百分之七十，交付周期缩短百分之三十，Bug 占比下降。这四项指标会纳入考核、和绩效绑定，确保转型真正落地、可度量、可追责。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实施路径分六个阶段，稳步推进。第一阶段总纲，完成思想转变和 AI 原理认知；第二阶段战略启动，量化目标、画出路线图、搭好组织；第三阶段全员赋能，选型工具、百分之百培训、规范资产化；第四阶段基础设施，建业务 RAG、代码图谱和 Skill 仓库；第五阶段闭环试点，跑通 OpenSpec 和 Superpowers 工作流；第六阶段推广度量，多 Agent 并行，用数据度量效果。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最关键的一页——阶段性成果已经全面超出预期。人均代码产出提升百分之一百零四，而且是在开发人数减少百分之九的情况下取得的，等于人均翻倍。AI 代码占比百分之七十六点六，简单 CRUD 场景已经接近百分之九十。Bug 占比从百分之三十八点五降到百分之二十二点一，下降十六点四个百分点。测试用例生成提速五到十倍，原来四到八小时的活，现在十到三十分钟。这些数据都来自真实团队三个月、两百零六个仓库的同比统计。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把三个关键指标的前后变化单列出来，对比更直观。人均产出：开发人数降了百分之九，产出反而翻倍；Bug 占比：从百分之三十八点五降到百分之二十二点一；测试用例：从四到八小时压缩到十到三十分钟。三条曲线方向一致——产出翻倍、质量上升、速度加快，而人力还在下降。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要把试点成果复制到全员，需要四项配套投入。第一是工具预算，Claude Code 和模型 API 全员开通；第二是培训投入，全员两天集中培训加持续进阶；第三是基础设施，投一名架构师加两名开发，用两个月搭建业务 RAG 和代码图谱；第四是考核绑定，把 AI 占比纳入绩效，用机制保障落地。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风险这一块，我们有三重保障：一是已经试点验证，两百零六个仓库的方法可复制；二是量化度量，四项 KPI 全程跟踪、进度可视；三是防偷改测试护栏，自动化测试兜底，防止回归和偷改。收益这一块同样是三条：交付能力翻倍、成本下降、团队能力升级。风险可控，收益可期。</a:t>
            </a: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
  <Relationship Id="rId1"
                Type="http://schemas.openxmlformats.org/officeDocument/2006/relationships/slideLayout"
                Target="../slideLayouts/slideLayout1.xml"/>
  <Relationship Id="rId2" Type="http://schemas.openxmlformats.org/officeDocument/2006/relationships/notesSlide" Target="../notesSlides/notesSlide1.xml"/>
</Relationships>
</file>

<file path=ppt/slides/_rels/slide10.xml.rels><?xml version="1.0" encoding="UTF-8" standalone="yes"?>
<Relationships xmlns="http://schemas.openxmlformats.org/package/2006/relationships">
  <Relationship Id="rId1"
                Type="http://schemas.openxmlformats.org/officeDocument/2006/relationships/slideLayout"
                Target="../slideLayouts/slideLayout1.xml"/>
  <Relationship Id="rId2" Type="http://schemas.openxmlformats.org/officeDocument/2006/relationships/notesSlide" Target="../notesSlides/notesSlide10.xml"/>
</Relationships>
</file>

<file path=ppt/slides/_rels/slide2.xml.rels><?xml version="1.0" encoding="UTF-8" standalone="yes"?>
<Relationships xmlns="http://schemas.openxmlformats.org/package/2006/relationships">
  <Relationship Id="rId1"
                Type="http://schemas.openxmlformats.org/officeDocument/2006/relationships/slideLayout"
                Target="../slideLayouts/slideLayout1.xml"/>
  <Relationship Id="rId2" Type="http://schemas.openxmlformats.org/officeDocument/2006/relationships/notesSlide" Target="../notesSlides/notesSlide2.xml"/>
</Relationships>
</file>

<file path=ppt/slides/_rels/slide3.xml.rels><?xml version="1.0" encoding="UTF-8" standalone="yes"?>
<Relationships xmlns="http://schemas.openxmlformats.org/package/2006/relationships">
  <Relationship Id="rId1"
                Type="http://schemas.openxmlformats.org/officeDocument/2006/relationships/slideLayout"
                Target="../slideLayouts/slideLayout1.xml"/>
  <Relationship Id="rId2" Type="http://schemas.openxmlformats.org/officeDocument/2006/relationships/notesSlide" Target="../notesSlides/notesSlide3.xml"/>
</Relationships>
</file>

<file path=ppt/slides/_rels/slide4.xml.rels><?xml version="1.0" encoding="UTF-8" standalone="yes"?>
<Relationships xmlns="http://schemas.openxmlformats.org/package/2006/relationships">
  <Relationship Id="rId1"
                Type="http://schemas.openxmlformats.org/officeDocument/2006/relationships/slideLayout"
                Target="../slideLayouts/slideLayout1.xml"/>
  <Relationship Id="rId2" Type="http://schemas.openxmlformats.org/officeDocument/2006/relationships/notesSlide" Target="../notesSlides/notesSlide4.xml"/>
</Relationships>
</file>

<file path=ppt/slides/_rels/slide5.xml.rels><?xml version="1.0" encoding="UTF-8" standalone="yes"?>
<Relationships xmlns="http://schemas.openxmlformats.org/package/2006/relationships">
  <Relationship Id="rId1"
                Type="http://schemas.openxmlformats.org/officeDocument/2006/relationships/slideLayout"
                Target="../slideLayouts/slideLayout1.xml"/>
  <Relationship Id="rId2" Type="http://schemas.openxmlformats.org/officeDocument/2006/relationships/notesSlide" Target="../notesSlides/notesSlide5.xml"/>
</Relationships>
</file>

<file path=ppt/slides/_rels/slide6.xml.rels><?xml version="1.0" encoding="UTF-8" standalone="yes"?>
<Relationships xmlns="http://schemas.openxmlformats.org/package/2006/relationships">
  <Relationship Id="rId1"
                Type="http://schemas.openxmlformats.org/officeDocument/2006/relationships/slideLayout"
                Target="../slideLayouts/slideLayout1.xml"/>
  <Relationship Id="rId2" Type="http://schemas.openxmlformats.org/officeDocument/2006/relationships/notesSlide" Target="../notesSlides/notesSlide6.xml"/>
</Relationships>
</file>

<file path=ppt/slides/_rels/slide7.xml.rels><?xml version="1.0" encoding="UTF-8" standalone="yes"?>
<Relationships xmlns="http://schemas.openxmlformats.org/package/2006/relationships">
  <Relationship Id="rId1"
                Type="http://schemas.openxmlformats.org/officeDocument/2006/relationships/slideLayout"
                Target="../slideLayouts/slideLayout1.xml"/>
  <Relationship Id="rId2" Type="http://schemas.openxmlformats.org/officeDocument/2006/relationships/notesSlide" Target="../notesSlides/notesSlide7.xml"/>
</Relationships>
</file>

<file path=ppt/slides/_rels/slide8.xml.rels><?xml version="1.0" encoding="UTF-8" standalone="yes"?>
<Relationships xmlns="http://schemas.openxmlformats.org/package/2006/relationships">
  <Relationship Id="rId1"
                Type="http://schemas.openxmlformats.org/officeDocument/2006/relationships/slideLayout"
                Target="../slideLayouts/slideLayout1.xml"/>
  <Relationship Id="rId2" Type="http://schemas.openxmlformats.org/officeDocument/2006/relationships/notesSlide" Target="../notesSlides/notesSlide8.xml"/>
</Relationships>
</file>

<file path=ppt/slides/_rels/slide9.xml.rels><?xml version="1.0" encoding="UTF-8" standalone="yes"?>
<Relationships xmlns="http://schemas.openxmlformats.org/package/2006/relationships">
  <Relationship Id="rId1"
                Type="http://schemas.openxmlformats.org/officeDocument/2006/relationships/slideLayout"
                Target="../slideLayouts/slideLayout1.xml"/>
  <Relationship Id="rId2" Type="http://schemas.openxmlformats.org/officeDocument/2006/relationships/notesSlide" Target="../notesSlides/notesSlide9.xml"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1220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E5FF">
                  <a:alpha val="10000"/>
                </a:srgbClr>
              </a:gs>
              <a:gs pos="100000">
                <a:srgbClr val="00E5F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62000" y="0"/>
                </a:moveTo>
                <a:lnTo>
                  <a:pt x="762000" y="6858000"/>
                </a:lnTo>
                <a:moveTo>
                  <a:pt x="1524000" y="0"/>
                </a:moveTo>
                <a:lnTo>
                  <a:pt x="1524000" y="6858000"/>
                </a:lnTo>
                <a:moveTo>
                  <a:pt x="2286000" y="0"/>
                </a:moveTo>
                <a:lnTo>
                  <a:pt x="2286000" y="6858000"/>
                </a:lnTo>
                <a:moveTo>
                  <a:pt x="3048000" y="0"/>
                </a:moveTo>
                <a:lnTo>
                  <a:pt x="3048000" y="6858000"/>
                </a:lnTo>
                <a:moveTo>
                  <a:pt x="3810000" y="0"/>
                </a:moveTo>
                <a:lnTo>
                  <a:pt x="3810000" y="6858000"/>
                </a:lnTo>
                <a:moveTo>
                  <a:pt x="4572000" y="0"/>
                </a:moveTo>
                <a:lnTo>
                  <a:pt x="4572000" y="6858000"/>
                </a:lnTo>
                <a:moveTo>
                  <a:pt x="5334000" y="0"/>
                </a:moveTo>
                <a:lnTo>
                  <a:pt x="5334000" y="6858000"/>
                </a:lnTo>
                <a:moveTo>
                  <a:pt x="6096000" y="0"/>
                </a:moveTo>
                <a:lnTo>
                  <a:pt x="6096000" y="6858000"/>
                </a:lnTo>
                <a:moveTo>
                  <a:pt x="6858000" y="0"/>
                </a:moveTo>
                <a:lnTo>
                  <a:pt x="6858000" y="6858000"/>
                </a:lnTo>
                <a:moveTo>
                  <a:pt x="7620000" y="0"/>
                </a:moveTo>
                <a:lnTo>
                  <a:pt x="7620000" y="6858000"/>
                </a:lnTo>
                <a:moveTo>
                  <a:pt x="8382000" y="0"/>
                </a:moveTo>
                <a:lnTo>
                  <a:pt x="8382000" y="6858000"/>
                </a:lnTo>
                <a:moveTo>
                  <a:pt x="9144000" y="0"/>
                </a:moveTo>
                <a:lnTo>
                  <a:pt x="9144000" y="6858000"/>
                </a:lnTo>
                <a:moveTo>
                  <a:pt x="9906000" y="0"/>
                </a:moveTo>
                <a:lnTo>
                  <a:pt x="9906000" y="6858000"/>
                </a:lnTo>
                <a:moveTo>
                  <a:pt x="10668000" y="0"/>
                </a:moveTo>
                <a:lnTo>
                  <a:pt x="10668000" y="6858000"/>
                </a:lnTo>
                <a:moveTo>
                  <a:pt x="11430000" y="0"/>
                </a:moveTo>
                <a:lnTo>
                  <a:pt x="11430000" y="6858000"/>
                </a:lnTo>
                <a:moveTo>
                  <a:pt x="0" y="762000"/>
                </a:moveTo>
                <a:lnTo>
                  <a:pt x="12192000" y="762000"/>
                </a:lnTo>
                <a:moveTo>
                  <a:pt x="0" y="1524000"/>
                </a:moveTo>
                <a:lnTo>
                  <a:pt x="12192000" y="1524000"/>
                </a:lnTo>
                <a:moveTo>
                  <a:pt x="0" y="2286000"/>
                </a:moveTo>
                <a:lnTo>
                  <a:pt x="12192000" y="2286000"/>
                </a:lnTo>
                <a:moveTo>
                  <a:pt x="0" y="3048000"/>
                </a:moveTo>
                <a:lnTo>
                  <a:pt x="12192000" y="3048000"/>
                </a:lnTo>
                <a:moveTo>
                  <a:pt x="0" y="3810000"/>
                </a:moveTo>
                <a:lnTo>
                  <a:pt x="12192000" y="3810000"/>
                </a:lnTo>
                <a:moveTo>
                  <a:pt x="0" y="4572000"/>
                </a:moveTo>
                <a:lnTo>
                  <a:pt x="12192000" y="4572000"/>
                </a:lnTo>
                <a:moveTo>
                  <a:pt x="0" y="5334000"/>
                </a:moveTo>
                <a:lnTo>
                  <a:pt x="12192000" y="5334000"/>
                </a:lnTo>
                <a:moveTo>
                  <a:pt x="0" y="6096000"/>
                </a:moveTo>
                <a:lnTo>
                  <a:pt x="12192000" y="6096000"/>
                </a:lnTo>
              </a:path>
            </a:pathLst>
          </a:custGeom>
          <a:noFill/>
          <a:ln w="4762">
            <a:solidFill>
              <a:srgbClr val="1A2A44"/>
            </a:solidFill>
          </a:ln>
        </p:spPr>
      </p:sp>
      <p:grpSp>
        <p:nvGrpSpPr>
          <p:cNvPr id="7" name="Group 7"/>
          <p:cNvGrpSpPr/>
          <p:nvPr/>
        </p:nvGrpSpPr>
        <p:grpSpPr>
          <a:xfrm>
            <a:off x="602742" y="540068"/>
            <a:ext cx="10979658" cy="345757"/>
            <a:chOff x="602742" y="540068"/>
            <a:chExt cx="10979658" cy="345757"/>
          </a:xfrm>
        </p:grpSpPr>
        <p:sp>
          <p:nvSpPr>
            <p:cNvPr id="5" name="TextBox 5"/>
            <p:cNvSpPr txBox="1"/>
            <p:nvPr/>
          </p:nvSpPr>
          <p:spPr>
            <a:xfrm>
              <a:off x="602742" y="540068"/>
              <a:ext cx="3130746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spc="300" dirty="0">
                  <a:solidFill>
                    <a:srgbClr val="4A90E2"/>
                  </a:solidFill>
                  <a:latin typeface="Segoe UI"/>
                  <a:ea typeface="Microsoft YaHei"/>
                  <a:cs typeface="Segoe UI"/>
                </a:rPr>
                <a:t>AI 战略 · 转型汇报 · 2026</a:t>
              </a:r>
            </a:p>
          </p:txBody>
        </p:sp>
        <p:sp>
          <p:nvSpPr>
            <p:cNvPr id="6" name="Line 6"/>
            <p:cNvSpPr/>
            <p:nvPr/>
          </p:nvSpPr>
          <p:spPr>
            <a:xfrm>
              <a:off x="609600" y="87630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19050">
              <a:solidFill>
                <a:srgbClr val="4A90E2"/>
              </a:solidFill>
            </a:ln>
          </p:spPr>
        </p:sp>
      </p:grpSp>
      <p:grpSp>
        <p:nvGrpSpPr>
          <p:cNvPr id="11" name="Group 11"/>
          <p:cNvGrpSpPr/>
          <p:nvPr/>
        </p:nvGrpSpPr>
        <p:grpSpPr>
          <a:xfrm>
            <a:off x="590550" y="1529715"/>
            <a:ext cx="4780636" cy="2376297"/>
            <a:chOff x="590550" y="1529715"/>
            <a:chExt cx="4780636" cy="2376297"/>
          </a:xfrm>
        </p:grpSpPr>
        <p:sp>
          <p:nvSpPr>
            <p:cNvPr id="8" name="TextBox 8"/>
            <p:cNvSpPr txBox="1"/>
            <p:nvPr/>
          </p:nvSpPr>
          <p:spPr>
            <a:xfrm>
              <a:off x="590550" y="1529715"/>
              <a:ext cx="3001990" cy="12192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63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AI 战略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90550" y="2444115"/>
              <a:ext cx="3600145" cy="12192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63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转型汇报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597408" y="3436620"/>
              <a:ext cx="4773778" cy="46939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从试点到全员推广的进展与成果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8191500" y="1333500"/>
            <a:ext cx="2333396" cy="3429000"/>
            <a:chOff x="8191500" y="1333500"/>
            <a:chExt cx="2333396" cy="3429000"/>
          </a:xfrm>
        </p:grpSpPr>
        <p:sp>
          <p:nvSpPr>
            <p:cNvPr id="12" name="Line 12"/>
            <p:cNvSpPr/>
            <p:nvPr/>
          </p:nvSpPr>
          <p:spPr>
            <a:xfrm>
              <a:off x="8191500" y="1333500"/>
              <a:ext cx="9525" cy="3429000"/>
            </a:xfrm>
            <a:custGeom>
              <a:avLst/>
              <a:gdLst/>
              <a:ahLst/>
              <a:cxnLst/>
              <a:rect l="l" t="t" r="r" b="b"/>
              <a:pathLst>
                <a:path w="9525" h="3429000">
                  <a:moveTo>
                    <a:pt x="0" y="0"/>
                  </a:moveTo>
                  <a:lnTo>
                    <a:pt x="0" y="3429000"/>
                  </a:lnTo>
                </a:path>
              </a:pathLst>
            </a:custGeom>
            <a:noFill/>
            <a:ln w="9525">
              <a:solidFill>
                <a:srgbClr val="243755"/>
              </a:solidFill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8470392" y="1568768"/>
              <a:ext cx="1088993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spc="225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已验证成果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8458200" y="2339340"/>
              <a:ext cx="2039630" cy="93345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en-US" sz="4800" b="1" dirty="0">
                  <a:solidFill>
                    <a:srgbClr val="00E5FF"/>
                  </a:solidFill>
                  <a:effectLst>
                    <a:glow rad="47625">
                      <a:srgbClr val="00E5FF">
                        <a:alpha val="55000"/>
                      </a:srgbClr>
                    </a:glow>
                  </a:effectLst>
                  <a:latin typeface="Consolas"/>
                  <a:ea typeface="Consolas"/>
                  <a:cs typeface="Consolas"/>
                </a:rPr>
                <a:t>+104%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465058" y="3017520"/>
              <a:ext cx="2059838" cy="46939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人均代码产出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8470392" y="3473768"/>
              <a:ext cx="1912868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开发人数 −9% 反而翻倍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470392" y="3740468"/>
              <a:ext cx="2003736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3 个月 · 206 个仓库同比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598170" y="5295900"/>
            <a:ext cx="10984230" cy="825817"/>
            <a:chOff x="598170" y="5295900"/>
            <a:chExt cx="10984230" cy="825817"/>
          </a:xfrm>
        </p:grpSpPr>
        <p:sp>
          <p:nvSpPr>
            <p:cNvPr id="19" name="Line 19"/>
            <p:cNvSpPr/>
            <p:nvPr/>
          </p:nvSpPr>
          <p:spPr>
            <a:xfrm>
              <a:off x="609600" y="529590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9525">
              <a:solidFill>
                <a:srgbClr val="243755"/>
              </a:solidFill>
            </a:ln>
          </p:spPr>
        </p:sp>
        <p:sp>
          <p:nvSpPr>
            <p:cNvPr id="20" name="TextBox 20"/>
            <p:cNvSpPr txBox="1"/>
            <p:nvPr/>
          </p:nvSpPr>
          <p:spPr>
            <a:xfrm>
              <a:off x="598170" y="5681662"/>
              <a:ext cx="4793456" cy="4400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250" b="1" dirty="0">
                  <a:solidFill>
                    <a:srgbClr val="4A90E2"/>
                  </a:solidFill>
                  <a:latin typeface="Segoe UI"/>
                  <a:ea typeface="Microsoft YaHei"/>
                  <a:cs typeface="Segoe UI"/>
                </a:rPr>
                <a:t>建议批准：从试点扩展到全员推广</a:t>
              </a:r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603504" y="6423660"/>
            <a:ext cx="10984992" cy="234696"/>
            <a:chOff x="603504" y="6423660"/>
            <a:chExt cx="10984992" cy="234696"/>
          </a:xfrm>
        </p:grpSpPr>
        <p:sp>
          <p:nvSpPr>
            <p:cNvPr id="22" name="TextBox 22"/>
            <p:cNvSpPr txBox="1"/>
            <p:nvPr/>
          </p:nvSpPr>
          <p:spPr>
            <a:xfrm>
              <a:off x="603504" y="6423660"/>
              <a:ext cx="1466088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致管理层 · 2026.07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8943137" y="6423660"/>
              <a:ext cx="2645359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交付能力翻倍 · 成本下降 · 能力升级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1220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E5FF">
                  <a:alpha val="12000"/>
                </a:srgbClr>
              </a:gs>
              <a:gs pos="100000">
                <a:srgbClr val="00E5F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62000" y="0"/>
                </a:moveTo>
                <a:lnTo>
                  <a:pt x="762000" y="6858000"/>
                </a:lnTo>
                <a:moveTo>
                  <a:pt x="1524000" y="0"/>
                </a:moveTo>
                <a:lnTo>
                  <a:pt x="1524000" y="6858000"/>
                </a:lnTo>
                <a:moveTo>
                  <a:pt x="2286000" y="0"/>
                </a:moveTo>
                <a:lnTo>
                  <a:pt x="2286000" y="6858000"/>
                </a:lnTo>
                <a:moveTo>
                  <a:pt x="3048000" y="0"/>
                </a:moveTo>
                <a:lnTo>
                  <a:pt x="3048000" y="6858000"/>
                </a:lnTo>
                <a:moveTo>
                  <a:pt x="3810000" y="0"/>
                </a:moveTo>
                <a:lnTo>
                  <a:pt x="3810000" y="6858000"/>
                </a:lnTo>
                <a:moveTo>
                  <a:pt x="4572000" y="0"/>
                </a:moveTo>
                <a:lnTo>
                  <a:pt x="4572000" y="6858000"/>
                </a:lnTo>
                <a:moveTo>
                  <a:pt x="5334000" y="0"/>
                </a:moveTo>
                <a:lnTo>
                  <a:pt x="5334000" y="6858000"/>
                </a:lnTo>
                <a:moveTo>
                  <a:pt x="6096000" y="0"/>
                </a:moveTo>
                <a:lnTo>
                  <a:pt x="6096000" y="6858000"/>
                </a:lnTo>
                <a:moveTo>
                  <a:pt x="6858000" y="0"/>
                </a:moveTo>
                <a:lnTo>
                  <a:pt x="6858000" y="6858000"/>
                </a:lnTo>
                <a:moveTo>
                  <a:pt x="7620000" y="0"/>
                </a:moveTo>
                <a:lnTo>
                  <a:pt x="7620000" y="6858000"/>
                </a:lnTo>
                <a:moveTo>
                  <a:pt x="8382000" y="0"/>
                </a:moveTo>
                <a:lnTo>
                  <a:pt x="8382000" y="6858000"/>
                </a:lnTo>
                <a:moveTo>
                  <a:pt x="9144000" y="0"/>
                </a:moveTo>
                <a:lnTo>
                  <a:pt x="9144000" y="6858000"/>
                </a:lnTo>
                <a:moveTo>
                  <a:pt x="9906000" y="0"/>
                </a:moveTo>
                <a:lnTo>
                  <a:pt x="9906000" y="6858000"/>
                </a:lnTo>
                <a:moveTo>
                  <a:pt x="10668000" y="0"/>
                </a:moveTo>
                <a:lnTo>
                  <a:pt x="10668000" y="6858000"/>
                </a:lnTo>
                <a:moveTo>
                  <a:pt x="11430000" y="0"/>
                </a:moveTo>
                <a:lnTo>
                  <a:pt x="11430000" y="6858000"/>
                </a:lnTo>
                <a:moveTo>
                  <a:pt x="0" y="762000"/>
                </a:moveTo>
                <a:lnTo>
                  <a:pt x="12192000" y="762000"/>
                </a:lnTo>
                <a:moveTo>
                  <a:pt x="0" y="1524000"/>
                </a:moveTo>
                <a:lnTo>
                  <a:pt x="12192000" y="1524000"/>
                </a:lnTo>
                <a:moveTo>
                  <a:pt x="0" y="2286000"/>
                </a:moveTo>
                <a:lnTo>
                  <a:pt x="12192000" y="2286000"/>
                </a:lnTo>
                <a:moveTo>
                  <a:pt x="0" y="3048000"/>
                </a:moveTo>
                <a:lnTo>
                  <a:pt x="12192000" y="3048000"/>
                </a:lnTo>
                <a:moveTo>
                  <a:pt x="0" y="3810000"/>
                </a:moveTo>
                <a:lnTo>
                  <a:pt x="12192000" y="3810000"/>
                </a:lnTo>
                <a:moveTo>
                  <a:pt x="0" y="4572000"/>
                </a:moveTo>
                <a:lnTo>
                  <a:pt x="12192000" y="4572000"/>
                </a:lnTo>
                <a:moveTo>
                  <a:pt x="0" y="5334000"/>
                </a:moveTo>
                <a:lnTo>
                  <a:pt x="12192000" y="5334000"/>
                </a:lnTo>
                <a:moveTo>
                  <a:pt x="0" y="6096000"/>
                </a:moveTo>
                <a:lnTo>
                  <a:pt x="12192000" y="6096000"/>
                </a:lnTo>
              </a:path>
            </a:pathLst>
          </a:custGeom>
          <a:noFill/>
          <a:ln w="4762">
            <a:solidFill>
              <a:srgbClr val="1A2A44"/>
            </a:solidFill>
          </a:ln>
        </p:spPr>
      </p:sp>
      <p:grpSp>
        <p:nvGrpSpPr>
          <p:cNvPr id="7" name="Group 7"/>
          <p:cNvGrpSpPr/>
          <p:nvPr/>
        </p:nvGrpSpPr>
        <p:grpSpPr>
          <a:xfrm>
            <a:off x="602742" y="387668"/>
            <a:ext cx="10979658" cy="345757"/>
            <a:chOff x="602742" y="387668"/>
            <a:chExt cx="10979658" cy="345757"/>
          </a:xfrm>
        </p:grpSpPr>
        <p:sp>
          <p:nvSpPr>
            <p:cNvPr id="5" name="TextBox 5"/>
            <p:cNvSpPr txBox="1"/>
            <p:nvPr/>
          </p:nvSpPr>
          <p:spPr>
            <a:xfrm>
              <a:off x="602742" y="387668"/>
              <a:ext cx="3387471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spc="300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请求批准 · CALL TO ACTION</a:t>
              </a:r>
            </a:p>
          </p:txBody>
        </p:sp>
        <p:sp>
          <p:nvSpPr>
            <p:cNvPr id="6" name="Line 6"/>
            <p:cNvSpPr/>
            <p:nvPr/>
          </p:nvSpPr>
          <p:spPr>
            <a:xfrm>
              <a:off x="609600" y="72390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19050">
              <a:solidFill>
                <a:srgbClr val="4A90E2"/>
              </a:solidFill>
            </a:ln>
          </p:spPr>
        </p:sp>
      </p:grpSp>
      <p:grpSp>
        <p:nvGrpSpPr>
          <p:cNvPr id="11" name="Group 11"/>
          <p:cNvGrpSpPr/>
          <p:nvPr/>
        </p:nvGrpSpPr>
        <p:grpSpPr>
          <a:xfrm>
            <a:off x="2069649" y="1320165"/>
            <a:ext cx="8052702" cy="1604010"/>
            <a:chOff x="2069649" y="1320165"/>
            <a:chExt cx="8052702" cy="1604010"/>
          </a:xfrm>
        </p:grpSpPr>
        <p:sp>
          <p:nvSpPr>
            <p:cNvPr id="8" name="TextBox 8"/>
            <p:cNvSpPr txBox="1"/>
            <p:nvPr/>
          </p:nvSpPr>
          <p:spPr>
            <a:xfrm>
              <a:off x="2069649" y="1320165"/>
              <a:ext cx="8052702" cy="12192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63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请求批准：全员推广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3494044" y="2274570"/>
              <a:ext cx="5203911" cy="46939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将 AI 转型从试点扩展到全员推广</a:t>
              </a:r>
            </a:p>
          </p:txBody>
        </p:sp>
        <p:sp>
          <p:nvSpPr>
            <p:cNvPr id="10" name="Line 10"/>
            <p:cNvSpPr/>
            <p:nvPr/>
          </p:nvSpPr>
          <p:spPr>
            <a:xfrm>
              <a:off x="5143500" y="2914650"/>
              <a:ext cx="1905000" cy="9525"/>
            </a:xfrm>
            <a:custGeom>
              <a:avLst/>
              <a:gdLst/>
              <a:ahLst/>
              <a:cxnLst/>
              <a:rect l="l" t="t" r="r" b="b"/>
              <a:pathLst>
                <a:path w="1905000" h="9525">
                  <a:moveTo>
                    <a:pt x="0" y="0"/>
                  </a:moveTo>
                  <a:lnTo>
                    <a:pt x="1905000" y="0"/>
                  </a:lnTo>
                </a:path>
              </a:pathLst>
            </a:custGeom>
            <a:noFill/>
            <a:ln w="28575">
              <a:solidFill>
                <a:srgbClr val="00E5FF"/>
              </a:solidFill>
            </a:ln>
          </p:spPr>
        </p:sp>
      </p:grpSp>
      <p:grpSp>
        <p:nvGrpSpPr>
          <p:cNvPr id="18" name="Group 18"/>
          <p:cNvGrpSpPr/>
          <p:nvPr/>
        </p:nvGrpSpPr>
        <p:grpSpPr>
          <a:xfrm>
            <a:off x="2085061" y="3546520"/>
            <a:ext cx="8021879" cy="992714"/>
            <a:chOff x="2085061" y="3546520"/>
            <a:chExt cx="8021879" cy="992714"/>
          </a:xfrm>
        </p:grpSpPr>
        <p:sp>
          <p:nvSpPr>
            <p:cNvPr id="12" name="Freeform 12"/>
            <p:cNvSpPr/>
            <p:nvPr/>
          </p:nvSpPr>
          <p:spPr>
            <a:xfrm>
              <a:off x="2635272" y="3590925"/>
              <a:ext cx="448762" cy="422274"/>
            </a:xfrm>
            <a:custGeom>
              <a:avLst/>
              <a:gdLst/>
              <a:ahLst/>
              <a:cxnLst/>
              <a:rect l="l" t="t" r="r" b="b"/>
              <a:pathLst>
                <a:path w="448762" h="422274">
                  <a:moveTo>
                    <a:pt x="333352" y="0"/>
                  </a:moveTo>
                  <a:cubicBezTo>
                    <a:pt x="344620" y="1"/>
                    <a:pt x="354103" y="8435"/>
                    <a:pt x="355422" y="19625"/>
                  </a:cubicBezTo>
                  <a:lnTo>
                    <a:pt x="355577" y="22225"/>
                  </a:lnTo>
                  <a:lnTo>
                    <a:pt x="355577" y="70453"/>
                  </a:lnTo>
                  <a:cubicBezTo>
                    <a:pt x="383202" y="60720"/>
                    <a:pt x="413943" y="70154"/>
                    <a:pt x="431353" y="93707"/>
                  </a:cubicBezTo>
                  <a:cubicBezTo>
                    <a:pt x="448762" y="117260"/>
                    <a:pt x="448762" y="149417"/>
                    <a:pt x="431353" y="172970"/>
                  </a:cubicBezTo>
                  <a:cubicBezTo>
                    <a:pt x="413943" y="196523"/>
                    <a:pt x="383202" y="205958"/>
                    <a:pt x="355577" y="196224"/>
                  </a:cubicBezTo>
                  <a:lnTo>
                    <a:pt x="355577" y="200025"/>
                  </a:lnTo>
                  <a:cubicBezTo>
                    <a:pt x="355569" y="265096"/>
                    <a:pt x="308611" y="320666"/>
                    <a:pt x="244452" y="331530"/>
                  </a:cubicBezTo>
                  <a:lnTo>
                    <a:pt x="244452" y="377824"/>
                  </a:lnTo>
                  <a:lnTo>
                    <a:pt x="311127" y="377824"/>
                  </a:lnTo>
                  <a:cubicBezTo>
                    <a:pt x="322886" y="377838"/>
                    <a:pt x="332600" y="387008"/>
                    <a:pt x="333289" y="398747"/>
                  </a:cubicBezTo>
                  <a:cubicBezTo>
                    <a:pt x="333979" y="410486"/>
                    <a:pt x="325404" y="420730"/>
                    <a:pt x="313728" y="422119"/>
                  </a:cubicBezTo>
                  <a:lnTo>
                    <a:pt x="311127" y="422274"/>
                  </a:lnTo>
                  <a:lnTo>
                    <a:pt x="133328" y="422274"/>
                  </a:lnTo>
                  <a:cubicBezTo>
                    <a:pt x="121569" y="422261"/>
                    <a:pt x="111855" y="413091"/>
                    <a:pt x="111165" y="401352"/>
                  </a:cubicBezTo>
                  <a:cubicBezTo>
                    <a:pt x="110476" y="389613"/>
                    <a:pt x="119050" y="379369"/>
                    <a:pt x="130727" y="377980"/>
                  </a:cubicBezTo>
                  <a:lnTo>
                    <a:pt x="133328" y="377824"/>
                  </a:lnTo>
                  <a:lnTo>
                    <a:pt x="200002" y="377824"/>
                  </a:lnTo>
                  <a:lnTo>
                    <a:pt x="200002" y="331530"/>
                  </a:lnTo>
                  <a:cubicBezTo>
                    <a:pt x="137699" y="320983"/>
                    <a:pt x="91344" y="268170"/>
                    <a:pt x="88967" y="205025"/>
                  </a:cubicBezTo>
                  <a:lnTo>
                    <a:pt x="88878" y="200025"/>
                  </a:lnTo>
                  <a:lnTo>
                    <a:pt x="88878" y="196224"/>
                  </a:lnTo>
                  <a:cubicBezTo>
                    <a:pt x="69116" y="203220"/>
                    <a:pt x="47214" y="200514"/>
                    <a:pt x="29749" y="188919"/>
                  </a:cubicBezTo>
                  <a:cubicBezTo>
                    <a:pt x="12284" y="177323"/>
                    <a:pt x="1290" y="158189"/>
                    <a:pt x="67" y="137261"/>
                  </a:cubicBezTo>
                  <a:lnTo>
                    <a:pt x="0" y="133350"/>
                  </a:lnTo>
                  <a:lnTo>
                    <a:pt x="111" y="129438"/>
                  </a:lnTo>
                  <a:cubicBezTo>
                    <a:pt x="1330" y="108512"/>
                    <a:pt x="12318" y="89377"/>
                    <a:pt x="29779" y="77778"/>
                  </a:cubicBezTo>
                  <a:cubicBezTo>
                    <a:pt x="47239" y="66178"/>
                    <a:pt x="69137" y="63465"/>
                    <a:pt x="88900" y="70453"/>
                  </a:cubicBezTo>
                  <a:lnTo>
                    <a:pt x="88878" y="22225"/>
                  </a:lnTo>
                  <a:cubicBezTo>
                    <a:pt x="88878" y="9950"/>
                    <a:pt x="98828" y="0"/>
                    <a:pt x="111103" y="0"/>
                  </a:cubicBezTo>
                  <a:lnTo>
                    <a:pt x="333352" y="0"/>
                  </a:lnTo>
                  <a:close/>
                  <a:moveTo>
                    <a:pt x="66653" y="111125"/>
                  </a:moveTo>
                  <a:cubicBezTo>
                    <a:pt x="54378" y="111125"/>
                    <a:pt x="44428" y="121075"/>
                    <a:pt x="44428" y="133350"/>
                  </a:cubicBezTo>
                  <a:cubicBezTo>
                    <a:pt x="44428" y="145624"/>
                    <a:pt x="54378" y="155575"/>
                    <a:pt x="66653" y="155575"/>
                  </a:cubicBezTo>
                  <a:cubicBezTo>
                    <a:pt x="78927" y="155575"/>
                    <a:pt x="88878" y="145624"/>
                    <a:pt x="88878" y="133350"/>
                  </a:cubicBezTo>
                  <a:cubicBezTo>
                    <a:pt x="88878" y="121075"/>
                    <a:pt x="78927" y="111125"/>
                    <a:pt x="66653" y="111125"/>
                  </a:cubicBezTo>
                  <a:moveTo>
                    <a:pt x="377802" y="111125"/>
                  </a:moveTo>
                  <a:cubicBezTo>
                    <a:pt x="365528" y="111125"/>
                    <a:pt x="355577" y="121075"/>
                    <a:pt x="355577" y="133350"/>
                  </a:cubicBezTo>
                  <a:cubicBezTo>
                    <a:pt x="355577" y="145624"/>
                    <a:pt x="365528" y="155575"/>
                    <a:pt x="377802" y="155575"/>
                  </a:cubicBezTo>
                  <a:cubicBezTo>
                    <a:pt x="390077" y="155575"/>
                    <a:pt x="400027" y="145624"/>
                    <a:pt x="400027" y="133350"/>
                  </a:cubicBezTo>
                  <a:cubicBezTo>
                    <a:pt x="400027" y="121075"/>
                    <a:pt x="390077" y="111125"/>
                    <a:pt x="377802" y="111125"/>
                  </a:cubicBezTo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2085061" y="4187190"/>
              <a:ext cx="1544879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交付能力翻倍</a:t>
              </a:r>
            </a:p>
          </p:txBody>
        </p:sp>
        <p:sp>
          <p:nvSpPr>
            <p:cNvPr id="14" name="Freeform 14"/>
            <p:cNvSpPr/>
            <p:nvPr/>
          </p:nvSpPr>
          <p:spPr>
            <a:xfrm>
              <a:off x="5850557" y="3613150"/>
              <a:ext cx="489895" cy="355599"/>
            </a:xfrm>
            <a:custGeom>
              <a:avLst/>
              <a:gdLst/>
              <a:ahLst/>
              <a:cxnLst/>
              <a:rect l="l" t="t" r="r" b="b"/>
              <a:pathLst>
                <a:path w="489895" h="355599">
                  <a:moveTo>
                    <a:pt x="245443" y="0"/>
                  </a:moveTo>
                  <a:cubicBezTo>
                    <a:pt x="340788" y="0"/>
                    <a:pt x="420198" y="53984"/>
                    <a:pt x="482472" y="158997"/>
                  </a:cubicBezTo>
                  <a:lnTo>
                    <a:pt x="487362" y="167421"/>
                  </a:lnTo>
                  <a:lnTo>
                    <a:pt x="488362" y="169643"/>
                  </a:lnTo>
                  <a:lnTo>
                    <a:pt x="489029" y="171488"/>
                  </a:lnTo>
                  <a:lnTo>
                    <a:pt x="489340" y="172710"/>
                  </a:lnTo>
                  <a:lnTo>
                    <a:pt x="489651" y="174533"/>
                  </a:lnTo>
                  <a:lnTo>
                    <a:pt x="489895" y="176755"/>
                  </a:lnTo>
                  <a:lnTo>
                    <a:pt x="489895" y="179200"/>
                  </a:lnTo>
                  <a:lnTo>
                    <a:pt x="489584" y="181667"/>
                  </a:lnTo>
                  <a:cubicBezTo>
                    <a:pt x="489438" y="182492"/>
                    <a:pt x="489245" y="183308"/>
                    <a:pt x="489006" y="184112"/>
                  </a:cubicBezTo>
                  <a:lnTo>
                    <a:pt x="488140" y="186512"/>
                  </a:lnTo>
                  <a:lnTo>
                    <a:pt x="487340" y="188179"/>
                  </a:lnTo>
                  <a:lnTo>
                    <a:pt x="486984" y="188846"/>
                  </a:lnTo>
                  <a:cubicBezTo>
                    <a:pt x="425554" y="296326"/>
                    <a:pt x="346967" y="352866"/>
                    <a:pt x="252399" y="355511"/>
                  </a:cubicBezTo>
                  <a:lnTo>
                    <a:pt x="245443" y="355599"/>
                  </a:lnTo>
                  <a:cubicBezTo>
                    <a:pt x="147742" y="355599"/>
                    <a:pt x="66821" y="298948"/>
                    <a:pt x="3902" y="188823"/>
                  </a:cubicBezTo>
                  <a:cubicBezTo>
                    <a:pt x="0" y="181992"/>
                    <a:pt x="0" y="173607"/>
                    <a:pt x="3902" y="166776"/>
                  </a:cubicBezTo>
                  <a:cubicBezTo>
                    <a:pt x="66821" y="56651"/>
                    <a:pt x="147742" y="0"/>
                    <a:pt x="245443" y="0"/>
                  </a:cubicBezTo>
                  <a:close/>
                  <a:moveTo>
                    <a:pt x="245443" y="111125"/>
                  </a:moveTo>
                  <a:cubicBezTo>
                    <a:pt x="208619" y="111125"/>
                    <a:pt x="178768" y="140976"/>
                    <a:pt x="178768" y="177800"/>
                  </a:cubicBezTo>
                  <a:cubicBezTo>
                    <a:pt x="178768" y="214623"/>
                    <a:pt x="208619" y="244475"/>
                    <a:pt x="245443" y="244475"/>
                  </a:cubicBezTo>
                  <a:cubicBezTo>
                    <a:pt x="282267" y="244475"/>
                    <a:pt x="312118" y="214623"/>
                    <a:pt x="312118" y="177800"/>
                  </a:cubicBezTo>
                  <a:cubicBezTo>
                    <a:pt x="312118" y="140976"/>
                    <a:pt x="282267" y="111125"/>
                    <a:pt x="245443" y="111125"/>
                  </a:cubicBezTo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5577992" y="4187190"/>
              <a:ext cx="1036015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成本下降</a:t>
              </a:r>
            </a:p>
          </p:txBody>
        </p:sp>
        <p:sp>
          <p:nvSpPr>
            <p:cNvPr id="16" name="Freeform 16"/>
            <p:cNvSpPr/>
            <p:nvPr/>
          </p:nvSpPr>
          <p:spPr>
            <a:xfrm>
              <a:off x="9088869" y="3546520"/>
              <a:ext cx="491018" cy="467977"/>
            </a:xfrm>
            <a:custGeom>
              <a:avLst/>
              <a:gdLst/>
              <a:ahLst/>
              <a:cxnLst/>
              <a:rect l="l" t="t" r="r" b="b"/>
              <a:pathLst>
                <a:path w="491018" h="467977">
                  <a:moveTo>
                    <a:pt x="162132" y="140861"/>
                  </a:moveTo>
                  <a:lnTo>
                    <a:pt x="20336" y="161419"/>
                  </a:lnTo>
                  <a:lnTo>
                    <a:pt x="17825" y="161930"/>
                  </a:lnTo>
                  <a:cubicBezTo>
                    <a:pt x="10085" y="163985"/>
                    <a:pt x="4049" y="170045"/>
                    <a:pt x="2024" y="177793"/>
                  </a:cubicBezTo>
                  <a:cubicBezTo>
                    <a:pt x="0" y="185541"/>
                    <a:pt x="2300" y="193779"/>
                    <a:pt x="8046" y="199357"/>
                  </a:cubicBezTo>
                  <a:lnTo>
                    <a:pt x="110770" y="299347"/>
                  </a:lnTo>
                  <a:lnTo>
                    <a:pt x="86545" y="440587"/>
                  </a:lnTo>
                  <a:lnTo>
                    <a:pt x="86256" y="443032"/>
                  </a:lnTo>
                  <a:cubicBezTo>
                    <a:pt x="85782" y="451037"/>
                    <a:pt x="89658" y="458678"/>
                    <a:pt x="96398" y="463023"/>
                  </a:cubicBezTo>
                  <a:cubicBezTo>
                    <a:pt x="103138" y="467369"/>
                    <a:pt x="111696" y="467747"/>
                    <a:pt x="118793" y="464012"/>
                  </a:cubicBezTo>
                  <a:lnTo>
                    <a:pt x="245609" y="397337"/>
                  </a:lnTo>
                  <a:lnTo>
                    <a:pt x="372135" y="464012"/>
                  </a:lnTo>
                  <a:lnTo>
                    <a:pt x="374358" y="465035"/>
                  </a:lnTo>
                  <a:cubicBezTo>
                    <a:pt x="381827" y="467977"/>
                    <a:pt x="390302" y="466662"/>
                    <a:pt x="396529" y="461596"/>
                  </a:cubicBezTo>
                  <a:cubicBezTo>
                    <a:pt x="402756" y="456529"/>
                    <a:pt x="405767" y="448499"/>
                    <a:pt x="404406" y="440587"/>
                  </a:cubicBezTo>
                  <a:lnTo>
                    <a:pt x="380159" y="299347"/>
                  </a:lnTo>
                  <a:lnTo>
                    <a:pt x="482927" y="199335"/>
                  </a:lnTo>
                  <a:lnTo>
                    <a:pt x="484660" y="197446"/>
                  </a:lnTo>
                  <a:cubicBezTo>
                    <a:pt x="489702" y="191237"/>
                    <a:pt x="491018" y="182798"/>
                    <a:pt x="488107" y="175348"/>
                  </a:cubicBezTo>
                  <a:cubicBezTo>
                    <a:pt x="485196" y="167899"/>
                    <a:pt x="478507" y="162588"/>
                    <a:pt x="470592" y="161441"/>
                  </a:cubicBezTo>
                  <a:lnTo>
                    <a:pt x="328797" y="140861"/>
                  </a:lnTo>
                  <a:lnTo>
                    <a:pt x="265411" y="12401"/>
                  </a:lnTo>
                  <a:cubicBezTo>
                    <a:pt x="261670" y="4808"/>
                    <a:pt x="253940" y="0"/>
                    <a:pt x="245475" y="0"/>
                  </a:cubicBezTo>
                  <a:cubicBezTo>
                    <a:pt x="237011" y="0"/>
                    <a:pt x="229281" y="4808"/>
                    <a:pt x="225540" y="12401"/>
                  </a:cubicBezTo>
                  <a:lnTo>
                    <a:pt x="162132" y="140861"/>
                  </a:ln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17" name="TextBox 17"/>
            <p:cNvSpPr txBox="1"/>
            <p:nvPr/>
          </p:nvSpPr>
          <p:spPr>
            <a:xfrm>
              <a:off x="8562061" y="4187190"/>
              <a:ext cx="1544879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团队能力升级</a:t>
              </a:r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609600" y="4953000"/>
            <a:ext cx="10972800" cy="1295400"/>
            <a:chOff x="609600" y="4953000"/>
            <a:chExt cx="10972800" cy="1295400"/>
          </a:xfrm>
        </p:grpSpPr>
        <p:sp>
          <p:nvSpPr>
            <p:cNvPr id="19" name="Line 19"/>
            <p:cNvSpPr/>
            <p:nvPr/>
          </p:nvSpPr>
          <p:spPr>
            <a:xfrm>
              <a:off x="609600" y="495300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9525">
              <a:solidFill>
                <a:srgbClr val="243755"/>
              </a:solidFill>
            </a:ln>
          </p:spPr>
        </p:sp>
        <p:sp>
          <p:nvSpPr>
            <p:cNvPr id="20" name="TextBox 20"/>
            <p:cNvSpPr txBox="1"/>
            <p:nvPr/>
          </p:nvSpPr>
          <p:spPr>
            <a:xfrm>
              <a:off x="3206310" y="5205412"/>
              <a:ext cx="5779379" cy="4400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250" b="1" dirty="0">
                  <a:solidFill>
                    <a:srgbClr val="4A90E2"/>
                  </a:solidFill>
                  <a:latin typeface="Segoe UI"/>
                  <a:ea typeface="Microsoft YaHei"/>
                  <a:cs typeface="Segoe UI"/>
                </a:rPr>
                <a:t>风险可控，收益已验证——请批准全员推广</a:t>
              </a:r>
            </a:p>
          </p:txBody>
        </p:sp>
        <p:sp>
          <p:nvSpPr>
            <p:cNvPr id="21" name="Ellipse 21"/>
            <p:cNvSpPr/>
            <p:nvPr/>
          </p:nvSpPr>
          <p:spPr>
            <a:xfrm>
              <a:off x="5848350" y="5753100"/>
              <a:ext cx="495300" cy="495300"/>
            </a:xfrm>
            <a:prstGeom prst="ellipse">
              <a:avLst/>
            </a:prstGeom>
            <a:solidFill>
              <a:srgbClr val="00E5FF">
                <a:alpha val="18000"/>
              </a:srgbClr>
            </a:solidFill>
            <a:ln>
              <a:noFill/>
            </a:ln>
          </p:spPr>
        </p:sp>
        <p:sp>
          <p:nvSpPr>
            <p:cNvPr id="22" name="Freeform 22"/>
            <p:cNvSpPr/>
            <p:nvPr/>
          </p:nvSpPr>
          <p:spPr>
            <a:xfrm>
              <a:off x="5905500" y="5801717"/>
              <a:ext cx="400622" cy="401278"/>
            </a:xfrm>
            <a:custGeom>
              <a:avLst/>
              <a:gdLst/>
              <a:ahLst/>
              <a:cxnLst/>
              <a:rect l="l" t="t" r="r" b="b"/>
              <a:pathLst>
                <a:path w="400622" h="401278">
                  <a:moveTo>
                    <a:pt x="285750" y="34060"/>
                  </a:moveTo>
                  <a:cubicBezTo>
                    <a:pt x="365139" y="79898"/>
                    <a:pt x="400622" y="175780"/>
                    <a:pt x="370199" y="262257"/>
                  </a:cubicBezTo>
                  <a:cubicBezTo>
                    <a:pt x="339775" y="348733"/>
                    <a:pt x="252074" y="401278"/>
                    <a:pt x="161473" y="387312"/>
                  </a:cubicBezTo>
                  <a:cubicBezTo>
                    <a:pt x="70871" y="373345"/>
                    <a:pt x="3064" y="296829"/>
                    <a:pt x="95" y="205205"/>
                  </a:cubicBezTo>
                  <a:lnTo>
                    <a:pt x="0" y="199033"/>
                  </a:lnTo>
                  <a:lnTo>
                    <a:pt x="95" y="192861"/>
                  </a:lnTo>
                  <a:cubicBezTo>
                    <a:pt x="2265" y="125938"/>
                    <a:pt x="39411" y="65068"/>
                    <a:pt x="97934" y="32534"/>
                  </a:cubicBezTo>
                  <a:cubicBezTo>
                    <a:pt x="156457" y="0"/>
                    <a:pt x="227764" y="579"/>
                    <a:pt x="285750" y="34060"/>
                  </a:cubicBezTo>
                  <a:close/>
                  <a:moveTo>
                    <a:pt x="261118" y="147465"/>
                  </a:moveTo>
                  <a:cubicBezTo>
                    <a:pt x="254331" y="140679"/>
                    <a:pt x="243556" y="140001"/>
                    <a:pt x="235972" y="145884"/>
                  </a:cubicBezTo>
                  <a:lnTo>
                    <a:pt x="234182" y="147465"/>
                  </a:lnTo>
                  <a:lnTo>
                    <a:pt x="171450" y="210177"/>
                  </a:lnTo>
                  <a:lnTo>
                    <a:pt x="146818" y="185565"/>
                  </a:lnTo>
                  <a:lnTo>
                    <a:pt x="145028" y="183984"/>
                  </a:lnTo>
                  <a:cubicBezTo>
                    <a:pt x="137444" y="178105"/>
                    <a:pt x="126672" y="178785"/>
                    <a:pt x="119887" y="185570"/>
                  </a:cubicBezTo>
                  <a:cubicBezTo>
                    <a:pt x="113102" y="192355"/>
                    <a:pt x="112422" y="203127"/>
                    <a:pt x="118300" y="210711"/>
                  </a:cubicBezTo>
                  <a:lnTo>
                    <a:pt x="119882" y="212502"/>
                  </a:lnTo>
                  <a:lnTo>
                    <a:pt x="157982" y="250602"/>
                  </a:lnTo>
                  <a:lnTo>
                    <a:pt x="159772" y="252183"/>
                  </a:lnTo>
                  <a:cubicBezTo>
                    <a:pt x="166645" y="257515"/>
                    <a:pt x="176255" y="257515"/>
                    <a:pt x="183128" y="252183"/>
                  </a:cubicBezTo>
                  <a:lnTo>
                    <a:pt x="184918" y="250602"/>
                  </a:lnTo>
                  <a:lnTo>
                    <a:pt x="261118" y="174402"/>
                  </a:lnTo>
                  <a:lnTo>
                    <a:pt x="262700" y="172611"/>
                  </a:lnTo>
                  <a:cubicBezTo>
                    <a:pt x="268582" y="165027"/>
                    <a:pt x="267905" y="154252"/>
                    <a:pt x="261118" y="147465"/>
                  </a:cubicBez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</p:grpSp>
      <p:grpSp>
        <p:nvGrpSpPr>
          <p:cNvPr id="26" name="Group 26"/>
          <p:cNvGrpSpPr/>
          <p:nvPr/>
        </p:nvGrpSpPr>
        <p:grpSpPr>
          <a:xfrm>
            <a:off x="603504" y="6423660"/>
            <a:ext cx="10984992" cy="234696"/>
            <a:chOff x="603504" y="6423660"/>
            <a:chExt cx="10984992" cy="234696"/>
          </a:xfrm>
        </p:grpSpPr>
        <p:sp>
          <p:nvSpPr>
            <p:cNvPr id="24" name="TextBox 24"/>
            <p:cNvSpPr txBox="1"/>
            <p:nvPr/>
          </p:nvSpPr>
          <p:spPr>
            <a:xfrm>
              <a:off x="603504" y="6423660"/>
              <a:ext cx="296509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AI 战略转型汇报 · 致管理层 · 2026.07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11035132" y="6423660"/>
              <a:ext cx="55336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en-US" sz="1200" dirty="0">
                  <a:solidFill>
                    <a:srgbClr val="6B83A1"/>
                  </a:solidFill>
                  <a:latin typeface="Segoe UI"/>
                  <a:ea typeface="Segoe UI"/>
                  <a:cs typeface="Segoe UI"/>
                </a:rPr>
                <a:t>10 / 10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1220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A90E2">
                  <a:alpha val="10000"/>
                </a:srgbClr>
              </a:gs>
              <a:gs pos="100000">
                <a:srgbClr val="4A90E2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62000" y="0"/>
                </a:moveTo>
                <a:lnTo>
                  <a:pt x="762000" y="6858000"/>
                </a:lnTo>
                <a:moveTo>
                  <a:pt x="1524000" y="0"/>
                </a:moveTo>
                <a:lnTo>
                  <a:pt x="1524000" y="6858000"/>
                </a:lnTo>
                <a:moveTo>
                  <a:pt x="2286000" y="0"/>
                </a:moveTo>
                <a:lnTo>
                  <a:pt x="2286000" y="6858000"/>
                </a:lnTo>
                <a:moveTo>
                  <a:pt x="3048000" y="0"/>
                </a:moveTo>
                <a:lnTo>
                  <a:pt x="3048000" y="6858000"/>
                </a:lnTo>
                <a:moveTo>
                  <a:pt x="3810000" y="0"/>
                </a:moveTo>
                <a:lnTo>
                  <a:pt x="3810000" y="6858000"/>
                </a:lnTo>
                <a:moveTo>
                  <a:pt x="4572000" y="0"/>
                </a:moveTo>
                <a:lnTo>
                  <a:pt x="4572000" y="6858000"/>
                </a:lnTo>
                <a:moveTo>
                  <a:pt x="5334000" y="0"/>
                </a:moveTo>
                <a:lnTo>
                  <a:pt x="5334000" y="6858000"/>
                </a:lnTo>
                <a:moveTo>
                  <a:pt x="6096000" y="0"/>
                </a:moveTo>
                <a:lnTo>
                  <a:pt x="6096000" y="6858000"/>
                </a:lnTo>
                <a:moveTo>
                  <a:pt x="6858000" y="0"/>
                </a:moveTo>
                <a:lnTo>
                  <a:pt x="6858000" y="6858000"/>
                </a:lnTo>
                <a:moveTo>
                  <a:pt x="7620000" y="0"/>
                </a:moveTo>
                <a:lnTo>
                  <a:pt x="7620000" y="6858000"/>
                </a:lnTo>
                <a:moveTo>
                  <a:pt x="8382000" y="0"/>
                </a:moveTo>
                <a:lnTo>
                  <a:pt x="8382000" y="6858000"/>
                </a:lnTo>
                <a:moveTo>
                  <a:pt x="9144000" y="0"/>
                </a:moveTo>
                <a:lnTo>
                  <a:pt x="9144000" y="6858000"/>
                </a:lnTo>
                <a:moveTo>
                  <a:pt x="9906000" y="0"/>
                </a:moveTo>
                <a:lnTo>
                  <a:pt x="9906000" y="6858000"/>
                </a:lnTo>
                <a:moveTo>
                  <a:pt x="10668000" y="0"/>
                </a:moveTo>
                <a:lnTo>
                  <a:pt x="10668000" y="6858000"/>
                </a:lnTo>
                <a:moveTo>
                  <a:pt x="11430000" y="0"/>
                </a:moveTo>
                <a:lnTo>
                  <a:pt x="11430000" y="6858000"/>
                </a:lnTo>
                <a:moveTo>
                  <a:pt x="0" y="762000"/>
                </a:moveTo>
                <a:lnTo>
                  <a:pt x="12192000" y="762000"/>
                </a:lnTo>
                <a:moveTo>
                  <a:pt x="0" y="1524000"/>
                </a:moveTo>
                <a:lnTo>
                  <a:pt x="12192000" y="1524000"/>
                </a:lnTo>
                <a:moveTo>
                  <a:pt x="0" y="2286000"/>
                </a:moveTo>
                <a:lnTo>
                  <a:pt x="12192000" y="2286000"/>
                </a:lnTo>
                <a:moveTo>
                  <a:pt x="0" y="3048000"/>
                </a:moveTo>
                <a:lnTo>
                  <a:pt x="12192000" y="3048000"/>
                </a:lnTo>
                <a:moveTo>
                  <a:pt x="0" y="3810000"/>
                </a:moveTo>
                <a:lnTo>
                  <a:pt x="12192000" y="3810000"/>
                </a:lnTo>
                <a:moveTo>
                  <a:pt x="0" y="4572000"/>
                </a:moveTo>
                <a:lnTo>
                  <a:pt x="12192000" y="4572000"/>
                </a:lnTo>
                <a:moveTo>
                  <a:pt x="0" y="5334000"/>
                </a:moveTo>
                <a:lnTo>
                  <a:pt x="12192000" y="5334000"/>
                </a:lnTo>
                <a:moveTo>
                  <a:pt x="0" y="6096000"/>
                </a:moveTo>
                <a:lnTo>
                  <a:pt x="12192000" y="6096000"/>
                </a:lnTo>
              </a:path>
            </a:pathLst>
          </a:custGeom>
          <a:noFill/>
          <a:ln w="4762">
            <a:solidFill>
              <a:srgbClr val="1A2A44"/>
            </a:solidFill>
          </a:ln>
        </p:spPr>
      </p:sp>
      <p:grpSp>
        <p:nvGrpSpPr>
          <p:cNvPr id="8" name="Group 8"/>
          <p:cNvGrpSpPr/>
          <p:nvPr/>
        </p:nvGrpSpPr>
        <p:grpSpPr>
          <a:xfrm>
            <a:off x="593598" y="540068"/>
            <a:ext cx="10988802" cy="859917"/>
            <a:chOff x="593598" y="540068"/>
            <a:chExt cx="10988802" cy="859917"/>
          </a:xfrm>
        </p:grpSpPr>
        <p:sp>
          <p:nvSpPr>
            <p:cNvPr id="5" name="TextBox 5"/>
            <p:cNvSpPr txBox="1"/>
            <p:nvPr/>
          </p:nvSpPr>
          <p:spPr>
            <a:xfrm>
              <a:off x="602742" y="540068"/>
              <a:ext cx="4683740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spc="225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EXECUTIVE RECOMMENDATION · 核心建议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93598" y="783908"/>
              <a:ext cx="4929816" cy="6160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核心建议：批准全员推广</a:t>
              </a:r>
            </a:p>
          </p:txBody>
        </p:sp>
        <p:sp>
          <p:nvSpPr>
            <p:cNvPr id="7" name="Line 7"/>
            <p:cNvSpPr/>
            <p:nvPr/>
          </p:nvSpPr>
          <p:spPr>
            <a:xfrm>
              <a:off x="609600" y="135255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19050">
              <a:solidFill>
                <a:srgbClr val="4A90E2"/>
              </a:solidFill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2053352" y="1871662"/>
            <a:ext cx="8085296" cy="1392555"/>
            <a:chOff x="2053352" y="1871662"/>
            <a:chExt cx="8085296" cy="1392555"/>
          </a:xfrm>
        </p:grpSpPr>
        <p:sp>
          <p:nvSpPr>
            <p:cNvPr id="9" name="TextBox 9"/>
            <p:cNvSpPr txBox="1"/>
            <p:nvPr/>
          </p:nvSpPr>
          <p:spPr>
            <a:xfrm>
              <a:off x="2053352" y="1871662"/>
              <a:ext cx="8085296" cy="13925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anchor="t" anchorCtr="0"/>
            <a:lstStyle/>
            <a:p>
              <a:pPr algn="ctr">
                <a:lnSpc>
                  <a:spcPts val="3750"/>
                </a:lnSpc>
              </a:pPr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试点已用 3 个月、206 个仓库验证可行与收益。</a:t>
              </a:r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建议将 AI 转型从试点扩展到全员推广——</a:t>
              </a:r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预期</a:t>
              </a:r>
              <a:r>
                <a:rPr lang="zh-CN" sz="22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交付能力翻倍 · 成本下降 · 团队能力升级</a:t>
              </a:r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，且风险可控。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2027911" y="3908470"/>
            <a:ext cx="8174279" cy="1011764"/>
            <a:chOff x="2027911" y="3908470"/>
            <a:chExt cx="8174279" cy="1011764"/>
          </a:xfrm>
        </p:grpSpPr>
        <p:sp>
          <p:nvSpPr>
            <p:cNvPr id="11" name="Freeform 11"/>
            <p:cNvSpPr/>
            <p:nvPr/>
          </p:nvSpPr>
          <p:spPr>
            <a:xfrm>
              <a:off x="2578122" y="3952875"/>
              <a:ext cx="448762" cy="422274"/>
            </a:xfrm>
            <a:custGeom>
              <a:avLst/>
              <a:gdLst/>
              <a:ahLst/>
              <a:cxnLst/>
              <a:rect l="l" t="t" r="r" b="b"/>
              <a:pathLst>
                <a:path w="448762" h="422274">
                  <a:moveTo>
                    <a:pt x="333352" y="0"/>
                  </a:moveTo>
                  <a:cubicBezTo>
                    <a:pt x="344620" y="1"/>
                    <a:pt x="354103" y="8435"/>
                    <a:pt x="355422" y="19625"/>
                  </a:cubicBezTo>
                  <a:lnTo>
                    <a:pt x="355577" y="22225"/>
                  </a:lnTo>
                  <a:lnTo>
                    <a:pt x="355577" y="70453"/>
                  </a:lnTo>
                  <a:cubicBezTo>
                    <a:pt x="383202" y="60720"/>
                    <a:pt x="413943" y="70154"/>
                    <a:pt x="431353" y="93707"/>
                  </a:cubicBezTo>
                  <a:cubicBezTo>
                    <a:pt x="448762" y="117260"/>
                    <a:pt x="448762" y="149417"/>
                    <a:pt x="431353" y="172970"/>
                  </a:cubicBezTo>
                  <a:cubicBezTo>
                    <a:pt x="413943" y="196523"/>
                    <a:pt x="383202" y="205958"/>
                    <a:pt x="355577" y="196224"/>
                  </a:cubicBezTo>
                  <a:lnTo>
                    <a:pt x="355577" y="200025"/>
                  </a:lnTo>
                  <a:cubicBezTo>
                    <a:pt x="355569" y="265096"/>
                    <a:pt x="308611" y="320666"/>
                    <a:pt x="244452" y="331530"/>
                  </a:cubicBezTo>
                  <a:lnTo>
                    <a:pt x="244452" y="377824"/>
                  </a:lnTo>
                  <a:lnTo>
                    <a:pt x="311127" y="377824"/>
                  </a:lnTo>
                  <a:cubicBezTo>
                    <a:pt x="322886" y="377838"/>
                    <a:pt x="332600" y="387008"/>
                    <a:pt x="333289" y="398747"/>
                  </a:cubicBezTo>
                  <a:cubicBezTo>
                    <a:pt x="333979" y="410486"/>
                    <a:pt x="325404" y="420730"/>
                    <a:pt x="313728" y="422119"/>
                  </a:cubicBezTo>
                  <a:lnTo>
                    <a:pt x="311127" y="422274"/>
                  </a:lnTo>
                  <a:lnTo>
                    <a:pt x="133328" y="422274"/>
                  </a:lnTo>
                  <a:cubicBezTo>
                    <a:pt x="121569" y="422261"/>
                    <a:pt x="111855" y="413091"/>
                    <a:pt x="111165" y="401352"/>
                  </a:cubicBezTo>
                  <a:cubicBezTo>
                    <a:pt x="110476" y="389613"/>
                    <a:pt x="119050" y="379369"/>
                    <a:pt x="130727" y="377980"/>
                  </a:cubicBezTo>
                  <a:lnTo>
                    <a:pt x="133328" y="377824"/>
                  </a:lnTo>
                  <a:lnTo>
                    <a:pt x="200002" y="377824"/>
                  </a:lnTo>
                  <a:lnTo>
                    <a:pt x="200002" y="331530"/>
                  </a:lnTo>
                  <a:cubicBezTo>
                    <a:pt x="137699" y="320983"/>
                    <a:pt x="91344" y="268170"/>
                    <a:pt x="88967" y="205025"/>
                  </a:cubicBezTo>
                  <a:lnTo>
                    <a:pt x="88878" y="200025"/>
                  </a:lnTo>
                  <a:lnTo>
                    <a:pt x="88878" y="196224"/>
                  </a:lnTo>
                  <a:cubicBezTo>
                    <a:pt x="69116" y="203220"/>
                    <a:pt x="47214" y="200514"/>
                    <a:pt x="29749" y="188919"/>
                  </a:cubicBezTo>
                  <a:cubicBezTo>
                    <a:pt x="12284" y="177323"/>
                    <a:pt x="1290" y="158189"/>
                    <a:pt x="67" y="137261"/>
                  </a:cubicBezTo>
                  <a:lnTo>
                    <a:pt x="0" y="133350"/>
                  </a:lnTo>
                  <a:lnTo>
                    <a:pt x="111" y="129438"/>
                  </a:lnTo>
                  <a:cubicBezTo>
                    <a:pt x="1330" y="108512"/>
                    <a:pt x="12318" y="89377"/>
                    <a:pt x="29779" y="77778"/>
                  </a:cubicBezTo>
                  <a:cubicBezTo>
                    <a:pt x="47239" y="66178"/>
                    <a:pt x="69137" y="63465"/>
                    <a:pt x="88900" y="70453"/>
                  </a:cubicBezTo>
                  <a:lnTo>
                    <a:pt x="88878" y="22225"/>
                  </a:lnTo>
                  <a:cubicBezTo>
                    <a:pt x="88878" y="9950"/>
                    <a:pt x="98828" y="0"/>
                    <a:pt x="111103" y="0"/>
                  </a:cubicBezTo>
                  <a:lnTo>
                    <a:pt x="333352" y="0"/>
                  </a:lnTo>
                  <a:close/>
                  <a:moveTo>
                    <a:pt x="66653" y="111125"/>
                  </a:moveTo>
                  <a:cubicBezTo>
                    <a:pt x="54378" y="111125"/>
                    <a:pt x="44428" y="121075"/>
                    <a:pt x="44428" y="133350"/>
                  </a:cubicBezTo>
                  <a:cubicBezTo>
                    <a:pt x="44428" y="145624"/>
                    <a:pt x="54378" y="155575"/>
                    <a:pt x="66653" y="155575"/>
                  </a:cubicBezTo>
                  <a:cubicBezTo>
                    <a:pt x="78927" y="155575"/>
                    <a:pt x="88878" y="145624"/>
                    <a:pt x="88878" y="133350"/>
                  </a:cubicBezTo>
                  <a:cubicBezTo>
                    <a:pt x="88878" y="121075"/>
                    <a:pt x="78927" y="111125"/>
                    <a:pt x="66653" y="111125"/>
                  </a:cubicBezTo>
                  <a:moveTo>
                    <a:pt x="377802" y="111125"/>
                  </a:moveTo>
                  <a:cubicBezTo>
                    <a:pt x="365528" y="111125"/>
                    <a:pt x="355577" y="121075"/>
                    <a:pt x="355577" y="133350"/>
                  </a:cubicBezTo>
                  <a:cubicBezTo>
                    <a:pt x="355577" y="145624"/>
                    <a:pt x="365528" y="155575"/>
                    <a:pt x="377802" y="155575"/>
                  </a:cubicBezTo>
                  <a:cubicBezTo>
                    <a:pt x="390077" y="155575"/>
                    <a:pt x="400027" y="145624"/>
                    <a:pt x="400027" y="133350"/>
                  </a:cubicBezTo>
                  <a:cubicBezTo>
                    <a:pt x="400027" y="121075"/>
                    <a:pt x="390077" y="111125"/>
                    <a:pt x="377802" y="111125"/>
                  </a:cubicBezTo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2027911" y="4568190"/>
              <a:ext cx="1544879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交付能力翻倍</a:t>
              </a:r>
            </a:p>
          </p:txBody>
        </p:sp>
        <p:sp>
          <p:nvSpPr>
            <p:cNvPr id="13" name="Freeform 13"/>
            <p:cNvSpPr/>
            <p:nvPr/>
          </p:nvSpPr>
          <p:spPr>
            <a:xfrm>
              <a:off x="5895975" y="3952875"/>
              <a:ext cx="400049" cy="400049"/>
            </a:xfrm>
            <a:custGeom>
              <a:avLst/>
              <a:gdLst/>
              <a:ahLst/>
              <a:cxnLst/>
              <a:rect l="l" t="t" r="r" b="b"/>
              <a:pathLst>
                <a:path w="400049" h="400049">
                  <a:moveTo>
                    <a:pt x="333375" y="0"/>
                  </a:moveTo>
                  <a:cubicBezTo>
                    <a:pt x="370198" y="0"/>
                    <a:pt x="400049" y="29851"/>
                    <a:pt x="400049" y="66675"/>
                  </a:cubicBezTo>
                  <a:lnTo>
                    <a:pt x="400049" y="333375"/>
                  </a:lnTo>
                  <a:cubicBezTo>
                    <a:pt x="400049" y="370198"/>
                    <a:pt x="370198" y="400049"/>
                    <a:pt x="333375" y="400049"/>
                  </a:cubicBezTo>
                  <a:lnTo>
                    <a:pt x="66675" y="400049"/>
                  </a:lnTo>
                  <a:cubicBezTo>
                    <a:pt x="29851" y="400049"/>
                    <a:pt x="0" y="370198"/>
                    <a:pt x="0" y="333375"/>
                  </a:cubicBezTo>
                  <a:lnTo>
                    <a:pt x="0" y="66675"/>
                  </a:lnTo>
                  <a:cubicBezTo>
                    <a:pt x="0" y="29851"/>
                    <a:pt x="29851" y="0"/>
                    <a:pt x="66675" y="0"/>
                  </a:cubicBezTo>
                  <a:lnTo>
                    <a:pt x="333375" y="0"/>
                  </a:lnTo>
                  <a:close/>
                  <a:moveTo>
                    <a:pt x="282413" y="139862"/>
                  </a:moveTo>
                  <a:cubicBezTo>
                    <a:pt x="273734" y="131185"/>
                    <a:pt x="259665" y="131185"/>
                    <a:pt x="250987" y="139862"/>
                  </a:cubicBezTo>
                  <a:lnTo>
                    <a:pt x="200025" y="190801"/>
                  </a:lnTo>
                  <a:lnTo>
                    <a:pt x="171288" y="162087"/>
                  </a:lnTo>
                  <a:cubicBezTo>
                    <a:pt x="162609" y="153410"/>
                    <a:pt x="148541" y="153410"/>
                    <a:pt x="139862" y="162087"/>
                  </a:cubicBezTo>
                  <a:lnTo>
                    <a:pt x="73187" y="228762"/>
                  </a:lnTo>
                  <a:cubicBezTo>
                    <a:pt x="64511" y="237440"/>
                    <a:pt x="64511" y="251509"/>
                    <a:pt x="73187" y="260188"/>
                  </a:cubicBezTo>
                  <a:lnTo>
                    <a:pt x="75276" y="262032"/>
                  </a:lnTo>
                  <a:cubicBezTo>
                    <a:pt x="84123" y="268895"/>
                    <a:pt x="96695" y="268105"/>
                    <a:pt x="104613" y="260188"/>
                  </a:cubicBezTo>
                  <a:lnTo>
                    <a:pt x="155575" y="209248"/>
                  </a:lnTo>
                  <a:lnTo>
                    <a:pt x="184312" y="237963"/>
                  </a:lnTo>
                  <a:lnTo>
                    <a:pt x="186401" y="239807"/>
                  </a:lnTo>
                  <a:cubicBezTo>
                    <a:pt x="195248" y="246671"/>
                    <a:pt x="207820" y="245880"/>
                    <a:pt x="215738" y="237963"/>
                  </a:cubicBezTo>
                  <a:lnTo>
                    <a:pt x="266700" y="187023"/>
                  </a:lnTo>
                  <a:lnTo>
                    <a:pt x="295437" y="215738"/>
                  </a:lnTo>
                  <a:cubicBezTo>
                    <a:pt x="304157" y="224160"/>
                    <a:pt x="318019" y="224040"/>
                    <a:pt x="326592" y="215467"/>
                  </a:cubicBezTo>
                  <a:cubicBezTo>
                    <a:pt x="335165" y="206894"/>
                    <a:pt x="335285" y="193032"/>
                    <a:pt x="326863" y="184312"/>
                  </a:cubicBezTo>
                  <a:lnTo>
                    <a:pt x="282413" y="139862"/>
                  </a:ln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14" name="TextBox 14"/>
            <p:cNvSpPr txBox="1"/>
            <p:nvPr/>
          </p:nvSpPr>
          <p:spPr>
            <a:xfrm>
              <a:off x="5577992" y="4568190"/>
              <a:ext cx="1036015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成本下降</a:t>
              </a:r>
            </a:p>
          </p:txBody>
        </p:sp>
        <p:sp>
          <p:nvSpPr>
            <p:cNvPr id="15" name="Freeform 15"/>
            <p:cNvSpPr/>
            <p:nvPr/>
          </p:nvSpPr>
          <p:spPr>
            <a:xfrm>
              <a:off x="9184119" y="3908470"/>
              <a:ext cx="491018" cy="467977"/>
            </a:xfrm>
            <a:custGeom>
              <a:avLst/>
              <a:gdLst/>
              <a:ahLst/>
              <a:cxnLst/>
              <a:rect l="l" t="t" r="r" b="b"/>
              <a:pathLst>
                <a:path w="491018" h="467977">
                  <a:moveTo>
                    <a:pt x="162132" y="140861"/>
                  </a:moveTo>
                  <a:lnTo>
                    <a:pt x="20336" y="161419"/>
                  </a:lnTo>
                  <a:lnTo>
                    <a:pt x="17825" y="161930"/>
                  </a:lnTo>
                  <a:cubicBezTo>
                    <a:pt x="10085" y="163985"/>
                    <a:pt x="4049" y="170045"/>
                    <a:pt x="2024" y="177793"/>
                  </a:cubicBezTo>
                  <a:cubicBezTo>
                    <a:pt x="0" y="185541"/>
                    <a:pt x="2300" y="193779"/>
                    <a:pt x="8046" y="199357"/>
                  </a:cubicBezTo>
                  <a:lnTo>
                    <a:pt x="110770" y="299347"/>
                  </a:lnTo>
                  <a:lnTo>
                    <a:pt x="86545" y="440587"/>
                  </a:lnTo>
                  <a:lnTo>
                    <a:pt x="86256" y="443032"/>
                  </a:lnTo>
                  <a:cubicBezTo>
                    <a:pt x="85782" y="451037"/>
                    <a:pt x="89658" y="458678"/>
                    <a:pt x="96398" y="463023"/>
                  </a:cubicBezTo>
                  <a:cubicBezTo>
                    <a:pt x="103138" y="467369"/>
                    <a:pt x="111696" y="467747"/>
                    <a:pt x="118793" y="464012"/>
                  </a:cubicBezTo>
                  <a:lnTo>
                    <a:pt x="245609" y="397337"/>
                  </a:lnTo>
                  <a:lnTo>
                    <a:pt x="372135" y="464012"/>
                  </a:lnTo>
                  <a:lnTo>
                    <a:pt x="374358" y="465035"/>
                  </a:lnTo>
                  <a:cubicBezTo>
                    <a:pt x="381827" y="467977"/>
                    <a:pt x="390302" y="466662"/>
                    <a:pt x="396529" y="461596"/>
                  </a:cubicBezTo>
                  <a:cubicBezTo>
                    <a:pt x="402756" y="456529"/>
                    <a:pt x="405767" y="448499"/>
                    <a:pt x="404406" y="440587"/>
                  </a:cubicBezTo>
                  <a:lnTo>
                    <a:pt x="380159" y="299347"/>
                  </a:lnTo>
                  <a:lnTo>
                    <a:pt x="482927" y="199335"/>
                  </a:lnTo>
                  <a:lnTo>
                    <a:pt x="484660" y="197446"/>
                  </a:lnTo>
                  <a:cubicBezTo>
                    <a:pt x="489702" y="191237"/>
                    <a:pt x="491018" y="182798"/>
                    <a:pt x="488107" y="175348"/>
                  </a:cubicBezTo>
                  <a:cubicBezTo>
                    <a:pt x="485196" y="167899"/>
                    <a:pt x="478507" y="162588"/>
                    <a:pt x="470592" y="161441"/>
                  </a:cubicBezTo>
                  <a:lnTo>
                    <a:pt x="328797" y="140861"/>
                  </a:lnTo>
                  <a:lnTo>
                    <a:pt x="265411" y="12401"/>
                  </a:lnTo>
                  <a:cubicBezTo>
                    <a:pt x="261670" y="4808"/>
                    <a:pt x="253940" y="0"/>
                    <a:pt x="245475" y="0"/>
                  </a:cubicBezTo>
                  <a:cubicBezTo>
                    <a:pt x="237011" y="0"/>
                    <a:pt x="229281" y="4808"/>
                    <a:pt x="225540" y="12401"/>
                  </a:cubicBezTo>
                  <a:lnTo>
                    <a:pt x="162132" y="140861"/>
                  </a:ln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8657311" y="4568190"/>
              <a:ext cx="1544879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团队能力升级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609600" y="5334000"/>
            <a:ext cx="10972800" cy="1114806"/>
            <a:chOff x="609600" y="5334000"/>
            <a:chExt cx="10972800" cy="1114806"/>
          </a:xfrm>
        </p:grpSpPr>
        <p:sp>
          <p:nvSpPr>
            <p:cNvPr id="18" name="Line 18"/>
            <p:cNvSpPr/>
            <p:nvPr/>
          </p:nvSpPr>
          <p:spPr>
            <a:xfrm>
              <a:off x="609600" y="533400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9525">
              <a:solidFill>
                <a:srgbClr val="243755"/>
              </a:solidFill>
            </a:ln>
          </p:spPr>
        </p:sp>
        <p:sp>
          <p:nvSpPr>
            <p:cNvPr id="19" name="TextBox 19"/>
            <p:cNvSpPr txBox="1"/>
            <p:nvPr/>
          </p:nvSpPr>
          <p:spPr>
            <a:xfrm>
              <a:off x="4119870" y="5493068"/>
              <a:ext cx="3952260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spc="150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已验证数据背书 · 3 个月 / 206 仓库同比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2319811" y="5853112"/>
              <a:ext cx="961077" cy="4400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2250" b="1" dirty="0">
                  <a:solidFill>
                    <a:srgbClr val="4A90E2"/>
                  </a:solidFill>
                  <a:latin typeface="Consolas"/>
                  <a:ea typeface="Consolas"/>
                  <a:cs typeface="Consolas"/>
                </a:rPr>
                <a:t>+104%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2309622" y="6214110"/>
              <a:ext cx="981456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人均代码产出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5615461" y="5853112"/>
              <a:ext cx="961077" cy="4400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2250" b="1" dirty="0">
                  <a:solidFill>
                    <a:srgbClr val="4A90E2"/>
                  </a:solidFill>
                  <a:latin typeface="Consolas"/>
                  <a:ea typeface="Consolas"/>
                  <a:cs typeface="Consolas"/>
                </a:rPr>
                <a:t>76.6%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5650382" y="6214110"/>
              <a:ext cx="891235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AI 代码占比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8806093" y="5853112"/>
              <a:ext cx="1247313" cy="4400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2250" b="1" dirty="0">
                  <a:solidFill>
                    <a:srgbClr val="4A90E2"/>
                  </a:solidFill>
                  <a:latin typeface="Consolas"/>
                  <a:ea typeface="Consolas"/>
                  <a:cs typeface="Consolas"/>
                </a:rPr>
                <a:t>−16.4pp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8933993" y="6214110"/>
              <a:ext cx="99151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Bug 占比下降</a:t>
              </a:r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11035132" y="6537960"/>
            <a:ext cx="553364" cy="23469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en-US" sz="1200" dirty="0">
                <a:solidFill>
                  <a:srgbClr val="6B83A1"/>
                </a:solidFill>
                <a:latin typeface="Segoe UI"/>
                <a:ea typeface="Segoe UI"/>
                <a:cs typeface="Segoe UI"/>
              </a:rPr>
              <a:t>02 / 10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1220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E5FF">
                  <a:alpha val="8000"/>
                </a:srgbClr>
              </a:gs>
              <a:gs pos="100000">
                <a:srgbClr val="00E5F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62000" y="0"/>
                </a:moveTo>
                <a:lnTo>
                  <a:pt x="762000" y="6858000"/>
                </a:lnTo>
                <a:moveTo>
                  <a:pt x="1524000" y="0"/>
                </a:moveTo>
                <a:lnTo>
                  <a:pt x="1524000" y="6858000"/>
                </a:lnTo>
                <a:moveTo>
                  <a:pt x="2286000" y="0"/>
                </a:moveTo>
                <a:lnTo>
                  <a:pt x="2286000" y="6858000"/>
                </a:lnTo>
                <a:moveTo>
                  <a:pt x="3048000" y="0"/>
                </a:moveTo>
                <a:lnTo>
                  <a:pt x="3048000" y="6858000"/>
                </a:lnTo>
                <a:moveTo>
                  <a:pt x="3810000" y="0"/>
                </a:moveTo>
                <a:lnTo>
                  <a:pt x="3810000" y="6858000"/>
                </a:lnTo>
                <a:moveTo>
                  <a:pt x="4572000" y="0"/>
                </a:moveTo>
                <a:lnTo>
                  <a:pt x="4572000" y="6858000"/>
                </a:lnTo>
                <a:moveTo>
                  <a:pt x="5334000" y="0"/>
                </a:moveTo>
                <a:lnTo>
                  <a:pt x="5334000" y="6858000"/>
                </a:lnTo>
                <a:moveTo>
                  <a:pt x="6096000" y="0"/>
                </a:moveTo>
                <a:lnTo>
                  <a:pt x="6096000" y="6858000"/>
                </a:lnTo>
                <a:moveTo>
                  <a:pt x="6858000" y="0"/>
                </a:moveTo>
                <a:lnTo>
                  <a:pt x="6858000" y="6858000"/>
                </a:lnTo>
                <a:moveTo>
                  <a:pt x="7620000" y="0"/>
                </a:moveTo>
                <a:lnTo>
                  <a:pt x="7620000" y="6858000"/>
                </a:lnTo>
                <a:moveTo>
                  <a:pt x="8382000" y="0"/>
                </a:moveTo>
                <a:lnTo>
                  <a:pt x="8382000" y="6858000"/>
                </a:lnTo>
                <a:moveTo>
                  <a:pt x="9144000" y="0"/>
                </a:moveTo>
                <a:lnTo>
                  <a:pt x="9144000" y="6858000"/>
                </a:lnTo>
                <a:moveTo>
                  <a:pt x="9906000" y="0"/>
                </a:moveTo>
                <a:lnTo>
                  <a:pt x="9906000" y="6858000"/>
                </a:lnTo>
                <a:moveTo>
                  <a:pt x="10668000" y="0"/>
                </a:moveTo>
                <a:lnTo>
                  <a:pt x="10668000" y="6858000"/>
                </a:lnTo>
                <a:moveTo>
                  <a:pt x="11430000" y="0"/>
                </a:moveTo>
                <a:lnTo>
                  <a:pt x="11430000" y="6858000"/>
                </a:lnTo>
                <a:moveTo>
                  <a:pt x="0" y="762000"/>
                </a:moveTo>
                <a:lnTo>
                  <a:pt x="12192000" y="762000"/>
                </a:lnTo>
                <a:moveTo>
                  <a:pt x="0" y="1524000"/>
                </a:moveTo>
                <a:lnTo>
                  <a:pt x="12192000" y="1524000"/>
                </a:lnTo>
                <a:moveTo>
                  <a:pt x="0" y="2286000"/>
                </a:moveTo>
                <a:lnTo>
                  <a:pt x="12192000" y="2286000"/>
                </a:lnTo>
                <a:moveTo>
                  <a:pt x="0" y="3048000"/>
                </a:moveTo>
                <a:lnTo>
                  <a:pt x="12192000" y="3048000"/>
                </a:lnTo>
                <a:moveTo>
                  <a:pt x="0" y="3810000"/>
                </a:moveTo>
                <a:lnTo>
                  <a:pt x="12192000" y="3810000"/>
                </a:lnTo>
                <a:moveTo>
                  <a:pt x="0" y="4572000"/>
                </a:moveTo>
                <a:lnTo>
                  <a:pt x="12192000" y="4572000"/>
                </a:lnTo>
                <a:moveTo>
                  <a:pt x="0" y="5334000"/>
                </a:moveTo>
                <a:lnTo>
                  <a:pt x="12192000" y="5334000"/>
                </a:lnTo>
                <a:moveTo>
                  <a:pt x="0" y="6096000"/>
                </a:moveTo>
                <a:lnTo>
                  <a:pt x="12192000" y="6096000"/>
                </a:lnTo>
              </a:path>
            </a:pathLst>
          </a:custGeom>
          <a:noFill/>
          <a:ln w="4762">
            <a:solidFill>
              <a:srgbClr val="1A2A44"/>
            </a:solidFill>
          </a:ln>
        </p:spPr>
      </p:sp>
      <p:grpSp>
        <p:nvGrpSpPr>
          <p:cNvPr id="9" name="Group 9"/>
          <p:cNvGrpSpPr/>
          <p:nvPr/>
        </p:nvGrpSpPr>
        <p:grpSpPr>
          <a:xfrm>
            <a:off x="593598" y="387668"/>
            <a:ext cx="10988802" cy="1523999"/>
            <a:chOff x="593598" y="387668"/>
            <a:chExt cx="10988802" cy="1523999"/>
          </a:xfrm>
        </p:grpSpPr>
        <p:sp>
          <p:nvSpPr>
            <p:cNvPr id="5" name="TextBox 5"/>
            <p:cNvSpPr txBox="1"/>
            <p:nvPr/>
          </p:nvSpPr>
          <p:spPr>
            <a:xfrm>
              <a:off x="602742" y="387668"/>
              <a:ext cx="3172351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spc="225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为什么转 · WHY TRANSFORM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93598" y="631508"/>
              <a:ext cx="6265583" cy="6160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不动即落后：四重压力倒逼转型</a:t>
              </a:r>
            </a:p>
          </p:txBody>
        </p:sp>
        <p:sp>
          <p:nvSpPr>
            <p:cNvPr id="7" name="Line 7"/>
            <p:cNvSpPr/>
            <p:nvPr/>
          </p:nvSpPr>
          <p:spPr>
            <a:xfrm>
              <a:off x="609600" y="120015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19050">
              <a:solidFill>
                <a:srgbClr val="4A90E2"/>
              </a:solidFill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598170" y="1471612"/>
              <a:ext cx="5232654" cy="4400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不转型不是维持现状，而是</a:t>
              </a:r>
              <a:r>
                <a:rPr lang="zh-CN" sz="22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相对落后</a:t>
              </a:r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。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609600" y="2095500"/>
            <a:ext cx="5334000" cy="1857375"/>
            <a:chOff x="609600" y="2095500"/>
            <a:chExt cx="5334000" cy="1857375"/>
          </a:xfrm>
        </p:grpSpPr>
        <p:sp>
          <p:nvSpPr>
            <p:cNvPr id="10" name="Rectangle 10"/>
            <p:cNvSpPr/>
            <p:nvPr/>
          </p:nvSpPr>
          <p:spPr>
            <a:xfrm>
              <a:off x="609600" y="2095500"/>
              <a:ext cx="5334000" cy="1857375"/>
            </a:xfrm>
            <a:prstGeom prst="roundRect">
              <a:avLst>
                <a:gd name="adj" fmla="val 2051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11" name="Rectangle 11"/>
            <p:cNvSpPr/>
            <p:nvPr/>
          </p:nvSpPr>
          <p:spPr>
            <a:xfrm>
              <a:off x="609600" y="2095500"/>
              <a:ext cx="38100" cy="1857375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12" name="Freeform 12"/>
            <p:cNvSpPr/>
            <p:nvPr/>
          </p:nvSpPr>
          <p:spPr>
            <a:xfrm>
              <a:off x="891288" y="2410412"/>
              <a:ext cx="388920" cy="337480"/>
            </a:xfrm>
            <a:custGeom>
              <a:avLst/>
              <a:gdLst/>
              <a:ahLst/>
              <a:cxnLst/>
              <a:rect l="l" t="t" r="r" b="b"/>
              <a:pathLst>
                <a:path w="388920" h="337480">
                  <a:moveTo>
                    <a:pt x="194562" y="0"/>
                  </a:moveTo>
                  <a:cubicBezTo>
                    <a:pt x="211238" y="0"/>
                    <a:pt x="226780" y="8155"/>
                    <a:pt x="236297" y="21776"/>
                  </a:cubicBezTo>
                  <a:lnTo>
                    <a:pt x="238130" y="24570"/>
                  </a:lnTo>
                  <a:lnTo>
                    <a:pt x="379821" y="261151"/>
                  </a:lnTo>
                  <a:cubicBezTo>
                    <a:pt x="388574" y="276311"/>
                    <a:pt x="388920" y="294906"/>
                    <a:pt x="380737" y="310381"/>
                  </a:cubicBezTo>
                  <a:cubicBezTo>
                    <a:pt x="372555" y="325856"/>
                    <a:pt x="356992" y="336039"/>
                    <a:pt x="339535" y="337340"/>
                  </a:cubicBezTo>
                  <a:lnTo>
                    <a:pt x="336130" y="337480"/>
                  </a:lnTo>
                  <a:lnTo>
                    <a:pt x="52801" y="337480"/>
                  </a:lnTo>
                  <a:cubicBezTo>
                    <a:pt x="35327" y="337283"/>
                    <a:pt x="19177" y="328134"/>
                    <a:pt x="10025" y="313247"/>
                  </a:cubicBezTo>
                  <a:cubicBezTo>
                    <a:pt x="873" y="298360"/>
                    <a:pt x="0" y="279818"/>
                    <a:pt x="7713" y="264137"/>
                  </a:cubicBezTo>
                  <a:lnTo>
                    <a:pt x="9442" y="260907"/>
                  </a:lnTo>
                  <a:lnTo>
                    <a:pt x="151063" y="24500"/>
                  </a:lnTo>
                  <a:cubicBezTo>
                    <a:pt x="160285" y="9293"/>
                    <a:pt x="176777" y="4"/>
                    <a:pt x="194562" y="0"/>
                  </a:cubicBezTo>
                  <a:close/>
                  <a:moveTo>
                    <a:pt x="194736" y="232775"/>
                  </a:moveTo>
                  <a:lnTo>
                    <a:pt x="192518" y="232897"/>
                  </a:lnTo>
                  <a:cubicBezTo>
                    <a:pt x="183734" y="233942"/>
                    <a:pt x="177119" y="241391"/>
                    <a:pt x="177119" y="250237"/>
                  </a:cubicBezTo>
                  <a:cubicBezTo>
                    <a:pt x="177119" y="259084"/>
                    <a:pt x="183734" y="266533"/>
                    <a:pt x="192518" y="267577"/>
                  </a:cubicBezTo>
                  <a:lnTo>
                    <a:pt x="194562" y="267700"/>
                  </a:lnTo>
                  <a:lnTo>
                    <a:pt x="196779" y="267577"/>
                  </a:lnTo>
                  <a:cubicBezTo>
                    <a:pt x="205564" y="266533"/>
                    <a:pt x="212179" y="259084"/>
                    <a:pt x="212179" y="250237"/>
                  </a:cubicBezTo>
                  <a:cubicBezTo>
                    <a:pt x="212179" y="241391"/>
                    <a:pt x="205564" y="233942"/>
                    <a:pt x="196779" y="232897"/>
                  </a:cubicBezTo>
                  <a:lnTo>
                    <a:pt x="194736" y="232775"/>
                  </a:lnTo>
                  <a:close/>
                  <a:moveTo>
                    <a:pt x="194562" y="110537"/>
                  </a:moveTo>
                  <a:cubicBezTo>
                    <a:pt x="185709" y="110539"/>
                    <a:pt x="178257" y="117165"/>
                    <a:pt x="177221" y="125957"/>
                  </a:cubicBezTo>
                  <a:lnTo>
                    <a:pt x="177099" y="128000"/>
                  </a:lnTo>
                  <a:lnTo>
                    <a:pt x="177099" y="197850"/>
                  </a:lnTo>
                  <a:lnTo>
                    <a:pt x="177221" y="199893"/>
                  </a:lnTo>
                  <a:cubicBezTo>
                    <a:pt x="178266" y="208677"/>
                    <a:pt x="185715" y="215293"/>
                    <a:pt x="194562" y="215293"/>
                  </a:cubicBezTo>
                  <a:cubicBezTo>
                    <a:pt x="203408" y="215293"/>
                    <a:pt x="210857" y="208677"/>
                    <a:pt x="211902" y="199893"/>
                  </a:cubicBezTo>
                  <a:lnTo>
                    <a:pt x="212024" y="197850"/>
                  </a:lnTo>
                  <a:lnTo>
                    <a:pt x="212024" y="128000"/>
                  </a:lnTo>
                  <a:lnTo>
                    <a:pt x="211902" y="125957"/>
                  </a:lnTo>
                  <a:cubicBezTo>
                    <a:pt x="210866" y="117165"/>
                    <a:pt x="203415" y="110539"/>
                    <a:pt x="194562" y="110537"/>
                  </a:cubicBez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1437132" y="2459355"/>
              <a:ext cx="1208684" cy="410718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行业已变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5165754" y="2322195"/>
              <a:ext cx="644496" cy="7620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en-US" sz="3900" b="1" dirty="0">
                  <a:solidFill>
                    <a:srgbClr val="00E5FF">
                      <a:alphaMod val="20000"/>
                    </a:srgbClr>
                  </a:solidFill>
                  <a:latin typeface="Consolas"/>
                  <a:ea typeface="Consolas"/>
                  <a:cs typeface="Consolas"/>
                </a:rPr>
                <a:t>01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867156" y="2967990"/>
              <a:ext cx="2437790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竞对普遍用 AI 提效，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867156" y="3310890"/>
              <a:ext cx="1472184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不动即落后。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6248400" y="2095500"/>
            <a:ext cx="5334000" cy="1857375"/>
            <a:chOff x="6248400" y="2095500"/>
            <a:chExt cx="5334000" cy="1857375"/>
          </a:xfrm>
        </p:grpSpPr>
        <p:sp>
          <p:nvSpPr>
            <p:cNvPr id="18" name="Rectangle 18"/>
            <p:cNvSpPr/>
            <p:nvPr/>
          </p:nvSpPr>
          <p:spPr>
            <a:xfrm>
              <a:off x="6248400" y="2095500"/>
              <a:ext cx="5334000" cy="1857375"/>
            </a:xfrm>
            <a:prstGeom prst="roundRect">
              <a:avLst>
                <a:gd name="adj" fmla="val 2051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19" name="Rectangle 19"/>
            <p:cNvSpPr/>
            <p:nvPr/>
          </p:nvSpPr>
          <p:spPr>
            <a:xfrm>
              <a:off x="6248400" y="2095500"/>
              <a:ext cx="38100" cy="1857375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20" name="Freeform 20"/>
            <p:cNvSpPr/>
            <p:nvPr/>
          </p:nvSpPr>
          <p:spPr>
            <a:xfrm>
              <a:off x="6550025" y="2451100"/>
              <a:ext cx="349249" cy="295430"/>
            </a:xfrm>
            <a:custGeom>
              <a:avLst/>
              <a:gdLst/>
              <a:ahLst/>
              <a:cxnLst/>
              <a:rect l="l" t="t" r="r" b="b"/>
              <a:pathLst>
                <a:path w="349249" h="295430">
                  <a:moveTo>
                    <a:pt x="174625" y="0"/>
                  </a:moveTo>
                  <a:cubicBezTo>
                    <a:pt x="211844" y="0"/>
                    <a:pt x="242526" y="29184"/>
                    <a:pt x="244387" y="66357"/>
                  </a:cubicBezTo>
                  <a:lnTo>
                    <a:pt x="244475" y="69850"/>
                  </a:lnTo>
                  <a:cubicBezTo>
                    <a:pt x="247059" y="69849"/>
                    <a:pt x="249612" y="70421"/>
                    <a:pt x="251948" y="71526"/>
                  </a:cubicBezTo>
                  <a:lnTo>
                    <a:pt x="304912" y="37684"/>
                  </a:lnTo>
                  <a:cubicBezTo>
                    <a:pt x="310167" y="34149"/>
                    <a:pt x="316924" y="33737"/>
                    <a:pt x="322570" y="36607"/>
                  </a:cubicBezTo>
                  <a:cubicBezTo>
                    <a:pt x="328216" y="39476"/>
                    <a:pt x="331866" y="45177"/>
                    <a:pt x="332108" y="51506"/>
                  </a:cubicBezTo>
                  <a:cubicBezTo>
                    <a:pt x="332350" y="57835"/>
                    <a:pt x="329147" y="63798"/>
                    <a:pt x="323737" y="67091"/>
                  </a:cubicBezTo>
                  <a:lnTo>
                    <a:pt x="271087" y="100811"/>
                  </a:lnTo>
                  <a:cubicBezTo>
                    <a:pt x="275912" y="113248"/>
                    <a:pt x="278718" y="126377"/>
                    <a:pt x="279399" y="139700"/>
                  </a:cubicBezTo>
                  <a:lnTo>
                    <a:pt x="331787" y="139700"/>
                  </a:lnTo>
                  <a:cubicBezTo>
                    <a:pt x="341431" y="139700"/>
                    <a:pt x="349249" y="147518"/>
                    <a:pt x="349249" y="157162"/>
                  </a:cubicBezTo>
                  <a:cubicBezTo>
                    <a:pt x="349249" y="166806"/>
                    <a:pt x="341431" y="174625"/>
                    <a:pt x="331787" y="174625"/>
                  </a:cubicBezTo>
                  <a:lnTo>
                    <a:pt x="279399" y="174625"/>
                  </a:lnTo>
                  <a:lnTo>
                    <a:pt x="279399" y="192087"/>
                  </a:lnTo>
                  <a:cubicBezTo>
                    <a:pt x="279409" y="201073"/>
                    <a:pt x="278265" y="210023"/>
                    <a:pt x="275994" y="218717"/>
                  </a:cubicBezTo>
                  <a:lnTo>
                    <a:pt x="323283" y="246937"/>
                  </a:lnTo>
                  <a:cubicBezTo>
                    <a:pt x="331567" y="251884"/>
                    <a:pt x="334272" y="262611"/>
                    <a:pt x="329325" y="270895"/>
                  </a:cubicBezTo>
                  <a:cubicBezTo>
                    <a:pt x="324377" y="279180"/>
                    <a:pt x="313651" y="281885"/>
                    <a:pt x="305366" y="276937"/>
                  </a:cubicBezTo>
                  <a:lnTo>
                    <a:pt x="261466" y="250726"/>
                  </a:lnTo>
                  <a:cubicBezTo>
                    <a:pt x="245427" y="274489"/>
                    <a:pt x="220354" y="290645"/>
                    <a:pt x="192087" y="295430"/>
                  </a:cubicBezTo>
                  <a:lnTo>
                    <a:pt x="192087" y="192087"/>
                  </a:lnTo>
                  <a:cubicBezTo>
                    <a:pt x="192087" y="182443"/>
                    <a:pt x="184269" y="174625"/>
                    <a:pt x="174625" y="174625"/>
                  </a:cubicBezTo>
                  <a:cubicBezTo>
                    <a:pt x="164980" y="174625"/>
                    <a:pt x="157162" y="182443"/>
                    <a:pt x="157162" y="192087"/>
                  </a:cubicBezTo>
                  <a:lnTo>
                    <a:pt x="157162" y="295413"/>
                  </a:lnTo>
                  <a:cubicBezTo>
                    <a:pt x="128895" y="290627"/>
                    <a:pt x="103823" y="274472"/>
                    <a:pt x="87784" y="250709"/>
                  </a:cubicBezTo>
                  <a:lnTo>
                    <a:pt x="43883" y="276955"/>
                  </a:lnTo>
                  <a:cubicBezTo>
                    <a:pt x="35599" y="281902"/>
                    <a:pt x="24872" y="279197"/>
                    <a:pt x="19925" y="270913"/>
                  </a:cubicBezTo>
                  <a:cubicBezTo>
                    <a:pt x="14977" y="262628"/>
                    <a:pt x="17682" y="251902"/>
                    <a:pt x="25967" y="246954"/>
                  </a:cubicBezTo>
                  <a:lnTo>
                    <a:pt x="73255" y="218735"/>
                  </a:lnTo>
                  <a:cubicBezTo>
                    <a:pt x="70983" y="210035"/>
                    <a:pt x="69839" y="201079"/>
                    <a:pt x="69850" y="192087"/>
                  </a:cubicBezTo>
                  <a:lnTo>
                    <a:pt x="69850" y="174625"/>
                  </a:lnTo>
                  <a:lnTo>
                    <a:pt x="17462" y="174625"/>
                  </a:lnTo>
                  <a:cubicBezTo>
                    <a:pt x="7818" y="174625"/>
                    <a:pt x="0" y="166806"/>
                    <a:pt x="0" y="157162"/>
                  </a:cubicBezTo>
                  <a:cubicBezTo>
                    <a:pt x="0" y="147518"/>
                    <a:pt x="7818" y="139700"/>
                    <a:pt x="17462" y="139700"/>
                  </a:cubicBezTo>
                  <a:lnTo>
                    <a:pt x="69867" y="139700"/>
                  </a:lnTo>
                  <a:lnTo>
                    <a:pt x="69867" y="138739"/>
                  </a:lnTo>
                  <a:cubicBezTo>
                    <a:pt x="70587" y="125730"/>
                    <a:pt x="73381" y="112920"/>
                    <a:pt x="78145" y="100793"/>
                  </a:cubicBezTo>
                  <a:lnTo>
                    <a:pt x="25513" y="67091"/>
                  </a:lnTo>
                  <a:cubicBezTo>
                    <a:pt x="20103" y="63798"/>
                    <a:pt x="16899" y="57835"/>
                    <a:pt x="17141" y="51506"/>
                  </a:cubicBezTo>
                  <a:cubicBezTo>
                    <a:pt x="17384" y="45177"/>
                    <a:pt x="21033" y="39476"/>
                    <a:pt x="26679" y="36607"/>
                  </a:cubicBezTo>
                  <a:cubicBezTo>
                    <a:pt x="32325" y="33737"/>
                    <a:pt x="39082" y="34149"/>
                    <a:pt x="44337" y="37684"/>
                  </a:cubicBezTo>
                  <a:lnTo>
                    <a:pt x="97283" y="71544"/>
                  </a:lnTo>
                  <a:lnTo>
                    <a:pt x="97703" y="71334"/>
                  </a:lnTo>
                  <a:lnTo>
                    <a:pt x="98890" y="70863"/>
                  </a:lnTo>
                  <a:lnTo>
                    <a:pt x="99222" y="70775"/>
                  </a:lnTo>
                  <a:lnTo>
                    <a:pt x="99501" y="70671"/>
                  </a:lnTo>
                  <a:lnTo>
                    <a:pt x="100060" y="70531"/>
                  </a:lnTo>
                  <a:lnTo>
                    <a:pt x="100758" y="70304"/>
                  </a:lnTo>
                  <a:lnTo>
                    <a:pt x="101352" y="70182"/>
                  </a:lnTo>
                  <a:lnTo>
                    <a:pt x="101946" y="70112"/>
                  </a:lnTo>
                  <a:lnTo>
                    <a:pt x="102732" y="69972"/>
                  </a:lnTo>
                  <a:lnTo>
                    <a:pt x="102994" y="69955"/>
                  </a:lnTo>
                  <a:lnTo>
                    <a:pt x="103256" y="69920"/>
                  </a:lnTo>
                  <a:lnTo>
                    <a:pt x="104775" y="69850"/>
                  </a:lnTo>
                  <a:cubicBezTo>
                    <a:pt x="104775" y="31273"/>
                    <a:pt x="136048" y="0"/>
                    <a:pt x="174625" y="0"/>
                  </a:cubicBezTo>
                  <a:close/>
                  <a:moveTo>
                    <a:pt x="174625" y="34925"/>
                  </a:moveTo>
                  <a:cubicBezTo>
                    <a:pt x="155336" y="34925"/>
                    <a:pt x="139700" y="50561"/>
                    <a:pt x="139700" y="69850"/>
                  </a:cubicBezTo>
                  <a:lnTo>
                    <a:pt x="209550" y="69850"/>
                  </a:lnTo>
                  <a:cubicBezTo>
                    <a:pt x="209550" y="50561"/>
                    <a:pt x="193913" y="34925"/>
                    <a:pt x="174625" y="34925"/>
                  </a:cubicBez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21" name="TextBox 21"/>
            <p:cNvSpPr txBox="1"/>
            <p:nvPr/>
          </p:nvSpPr>
          <p:spPr>
            <a:xfrm>
              <a:off x="7075932" y="2459355"/>
              <a:ext cx="1208684" cy="410718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内部瓶颈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10804554" y="2322195"/>
              <a:ext cx="644496" cy="7620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en-US" sz="3900" b="1" dirty="0">
                  <a:solidFill>
                    <a:srgbClr val="00E5FF">
                      <a:alphaMod val="20000"/>
                    </a:srgbClr>
                  </a:solidFill>
                  <a:latin typeface="Consolas"/>
                  <a:ea typeface="Consolas"/>
                  <a:cs typeface="Consolas"/>
                </a:rPr>
                <a:t>02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6505956" y="2967990"/>
              <a:ext cx="2199132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需求积压、重复劳动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6505956" y="3310890"/>
              <a:ext cx="1714500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占用大量人力。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609600" y="4143375"/>
            <a:ext cx="5334000" cy="1857375"/>
            <a:chOff x="609600" y="4143375"/>
            <a:chExt cx="5334000" cy="1857375"/>
          </a:xfrm>
        </p:grpSpPr>
        <p:sp>
          <p:nvSpPr>
            <p:cNvPr id="26" name="Rectangle 26"/>
            <p:cNvSpPr/>
            <p:nvPr/>
          </p:nvSpPr>
          <p:spPr>
            <a:xfrm>
              <a:off x="609600" y="4143375"/>
              <a:ext cx="5334000" cy="1857375"/>
            </a:xfrm>
            <a:prstGeom prst="roundRect">
              <a:avLst>
                <a:gd name="adj" fmla="val 2051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27" name="Rectangle 27"/>
            <p:cNvSpPr/>
            <p:nvPr/>
          </p:nvSpPr>
          <p:spPr>
            <a:xfrm>
              <a:off x="609600" y="4143375"/>
              <a:ext cx="38100" cy="1857375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28" name="Freeform 28"/>
            <p:cNvSpPr/>
            <p:nvPr/>
          </p:nvSpPr>
          <p:spPr>
            <a:xfrm>
              <a:off x="945359" y="4464050"/>
              <a:ext cx="280981" cy="355728"/>
            </a:xfrm>
            <a:custGeom>
              <a:avLst/>
              <a:gdLst/>
              <a:ahLst/>
              <a:cxnLst/>
              <a:rect l="l" t="t" r="r" b="b"/>
              <a:pathLst>
                <a:path w="280981" h="355728">
                  <a:moveTo>
                    <a:pt x="157953" y="0"/>
                  </a:moveTo>
                  <a:lnTo>
                    <a:pt x="158267" y="17"/>
                  </a:lnTo>
                  <a:lnTo>
                    <a:pt x="158547" y="35"/>
                  </a:lnTo>
                  <a:lnTo>
                    <a:pt x="159996" y="122"/>
                  </a:lnTo>
                  <a:lnTo>
                    <a:pt x="160188" y="157"/>
                  </a:lnTo>
                  <a:lnTo>
                    <a:pt x="160380" y="157"/>
                  </a:lnTo>
                  <a:lnTo>
                    <a:pt x="161044" y="314"/>
                  </a:lnTo>
                  <a:lnTo>
                    <a:pt x="161952" y="454"/>
                  </a:lnTo>
                  <a:lnTo>
                    <a:pt x="162231" y="559"/>
                  </a:lnTo>
                  <a:lnTo>
                    <a:pt x="162423" y="576"/>
                  </a:lnTo>
                  <a:lnTo>
                    <a:pt x="162930" y="768"/>
                  </a:lnTo>
                  <a:lnTo>
                    <a:pt x="163838" y="1013"/>
                  </a:lnTo>
                  <a:lnTo>
                    <a:pt x="164169" y="1170"/>
                  </a:lnTo>
                  <a:lnTo>
                    <a:pt x="164431" y="1240"/>
                  </a:lnTo>
                  <a:lnTo>
                    <a:pt x="164920" y="1484"/>
                  </a:lnTo>
                  <a:lnTo>
                    <a:pt x="165619" y="1781"/>
                  </a:lnTo>
                  <a:lnTo>
                    <a:pt x="165986" y="1991"/>
                  </a:lnTo>
                  <a:lnTo>
                    <a:pt x="166370" y="2165"/>
                  </a:lnTo>
                  <a:lnTo>
                    <a:pt x="166771" y="2427"/>
                  </a:lnTo>
                  <a:lnTo>
                    <a:pt x="167313" y="2724"/>
                  </a:lnTo>
                  <a:lnTo>
                    <a:pt x="167906" y="3143"/>
                  </a:lnTo>
                  <a:lnTo>
                    <a:pt x="168221" y="3335"/>
                  </a:lnTo>
                  <a:lnTo>
                    <a:pt x="168448" y="3545"/>
                  </a:lnTo>
                  <a:lnTo>
                    <a:pt x="168867" y="3842"/>
                  </a:lnTo>
                  <a:lnTo>
                    <a:pt x="169530" y="4435"/>
                  </a:lnTo>
                  <a:lnTo>
                    <a:pt x="169915" y="4732"/>
                  </a:lnTo>
                  <a:lnTo>
                    <a:pt x="170054" y="4907"/>
                  </a:lnTo>
                  <a:lnTo>
                    <a:pt x="170299" y="5117"/>
                  </a:lnTo>
                  <a:lnTo>
                    <a:pt x="170927" y="5832"/>
                  </a:lnTo>
                  <a:lnTo>
                    <a:pt x="171381" y="6304"/>
                  </a:lnTo>
                  <a:lnTo>
                    <a:pt x="171486" y="6461"/>
                  </a:lnTo>
                  <a:cubicBezTo>
                    <a:pt x="173582" y="9028"/>
                    <a:pt x="174909" y="12084"/>
                    <a:pt x="175293" y="15419"/>
                  </a:cubicBezTo>
                  <a:lnTo>
                    <a:pt x="175311" y="15629"/>
                  </a:lnTo>
                  <a:lnTo>
                    <a:pt x="175345" y="16345"/>
                  </a:lnTo>
                  <a:lnTo>
                    <a:pt x="175415" y="17462"/>
                  </a:lnTo>
                  <a:lnTo>
                    <a:pt x="175415" y="122237"/>
                  </a:lnTo>
                  <a:lnTo>
                    <a:pt x="262728" y="122237"/>
                  </a:lnTo>
                  <a:cubicBezTo>
                    <a:pt x="268956" y="122236"/>
                    <a:pt x="274714" y="125552"/>
                    <a:pt x="277839" y="130940"/>
                  </a:cubicBezTo>
                  <a:cubicBezTo>
                    <a:pt x="280963" y="136329"/>
                    <a:pt x="280981" y="142974"/>
                    <a:pt x="277885" y="148379"/>
                  </a:cubicBezTo>
                  <a:lnTo>
                    <a:pt x="276837" y="149968"/>
                  </a:lnTo>
                  <a:lnTo>
                    <a:pt x="137138" y="342055"/>
                  </a:lnTo>
                  <a:cubicBezTo>
                    <a:pt x="127219" y="355728"/>
                    <a:pt x="105565" y="348691"/>
                    <a:pt x="105565" y="331787"/>
                  </a:cubicBezTo>
                  <a:lnTo>
                    <a:pt x="105565" y="227012"/>
                  </a:lnTo>
                  <a:lnTo>
                    <a:pt x="18253" y="227012"/>
                  </a:lnTo>
                  <a:cubicBezTo>
                    <a:pt x="12024" y="227014"/>
                    <a:pt x="6266" y="223697"/>
                    <a:pt x="3142" y="218309"/>
                  </a:cubicBezTo>
                  <a:cubicBezTo>
                    <a:pt x="18" y="212920"/>
                    <a:pt x="0" y="206276"/>
                    <a:pt x="3096" y="200871"/>
                  </a:cubicBezTo>
                  <a:lnTo>
                    <a:pt x="4143" y="199282"/>
                  </a:lnTo>
                  <a:lnTo>
                    <a:pt x="143843" y="7195"/>
                  </a:lnTo>
                  <a:lnTo>
                    <a:pt x="144018" y="6968"/>
                  </a:lnTo>
                  <a:lnTo>
                    <a:pt x="144332" y="6548"/>
                  </a:lnTo>
                  <a:lnTo>
                    <a:pt x="144908" y="5885"/>
                  </a:lnTo>
                  <a:lnTo>
                    <a:pt x="145223" y="5501"/>
                  </a:lnTo>
                  <a:lnTo>
                    <a:pt x="145380" y="5361"/>
                  </a:lnTo>
                  <a:lnTo>
                    <a:pt x="145607" y="5117"/>
                  </a:lnTo>
                  <a:lnTo>
                    <a:pt x="146305" y="4488"/>
                  </a:lnTo>
                  <a:lnTo>
                    <a:pt x="146794" y="4034"/>
                  </a:lnTo>
                  <a:lnTo>
                    <a:pt x="146934" y="3929"/>
                  </a:lnTo>
                  <a:cubicBezTo>
                    <a:pt x="148981" y="2254"/>
                    <a:pt x="151381" y="1066"/>
                    <a:pt x="153954" y="454"/>
                  </a:cubicBezTo>
                  <a:lnTo>
                    <a:pt x="154146" y="437"/>
                  </a:lnTo>
                  <a:lnTo>
                    <a:pt x="154618" y="349"/>
                  </a:lnTo>
                  <a:lnTo>
                    <a:pt x="155910" y="122"/>
                  </a:lnTo>
                  <a:lnTo>
                    <a:pt x="156102" y="105"/>
                  </a:lnTo>
                  <a:lnTo>
                    <a:pt x="156818" y="70"/>
                  </a:ln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29" name="TextBox 29"/>
            <p:cNvSpPr txBox="1"/>
            <p:nvPr/>
          </p:nvSpPr>
          <p:spPr>
            <a:xfrm>
              <a:off x="1437132" y="4507230"/>
              <a:ext cx="1208684" cy="410718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技术成熟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5165754" y="4370070"/>
              <a:ext cx="644496" cy="7620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en-US" sz="3900" b="1" dirty="0">
                  <a:solidFill>
                    <a:srgbClr val="00E5FF">
                      <a:alphaMod val="20000"/>
                    </a:srgbClr>
                  </a:solidFill>
                  <a:latin typeface="Consolas"/>
                  <a:ea typeface="Consolas"/>
                  <a:cs typeface="Consolas"/>
                </a:rPr>
                <a:t>03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867156" y="5015865"/>
              <a:ext cx="3142793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Claude Code / Codex 已具备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867156" y="5358765"/>
              <a:ext cx="1472184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端到端能力。</a:t>
              </a:r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6248400" y="4143375"/>
            <a:ext cx="5334000" cy="1857375"/>
            <a:chOff x="6248400" y="4143375"/>
            <a:chExt cx="5334000" cy="1857375"/>
          </a:xfrm>
        </p:grpSpPr>
        <p:sp>
          <p:nvSpPr>
            <p:cNvPr id="34" name="Rectangle 34"/>
            <p:cNvSpPr/>
            <p:nvPr/>
          </p:nvSpPr>
          <p:spPr>
            <a:xfrm>
              <a:off x="6248400" y="4143375"/>
              <a:ext cx="5334000" cy="1857375"/>
            </a:xfrm>
            <a:prstGeom prst="roundRect">
              <a:avLst>
                <a:gd name="adj" fmla="val 2051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35" name="Rectangle 35"/>
            <p:cNvSpPr/>
            <p:nvPr/>
          </p:nvSpPr>
          <p:spPr>
            <a:xfrm>
              <a:off x="6248400" y="4143375"/>
              <a:ext cx="38100" cy="1857375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36" name="Freeform 36"/>
            <p:cNvSpPr/>
            <p:nvPr/>
          </p:nvSpPr>
          <p:spPr>
            <a:xfrm>
              <a:off x="6550025" y="4456228"/>
              <a:ext cx="367236" cy="367837"/>
            </a:xfrm>
            <a:custGeom>
              <a:avLst/>
              <a:gdLst/>
              <a:ahLst/>
              <a:cxnLst/>
              <a:rect l="l" t="t" r="r" b="b"/>
              <a:pathLst>
                <a:path w="367236" h="367837">
                  <a:moveTo>
                    <a:pt x="261937" y="31222"/>
                  </a:moveTo>
                  <a:cubicBezTo>
                    <a:pt x="334710" y="73240"/>
                    <a:pt x="367236" y="161132"/>
                    <a:pt x="339348" y="240402"/>
                  </a:cubicBezTo>
                  <a:cubicBezTo>
                    <a:pt x="311460" y="319672"/>
                    <a:pt x="231068" y="367837"/>
                    <a:pt x="148016" y="355035"/>
                  </a:cubicBezTo>
                  <a:cubicBezTo>
                    <a:pt x="64965" y="342233"/>
                    <a:pt x="2809" y="272093"/>
                    <a:pt x="87" y="188105"/>
                  </a:cubicBezTo>
                  <a:lnTo>
                    <a:pt x="0" y="182447"/>
                  </a:lnTo>
                  <a:lnTo>
                    <a:pt x="87" y="176789"/>
                  </a:lnTo>
                  <a:cubicBezTo>
                    <a:pt x="2077" y="115443"/>
                    <a:pt x="36127" y="59646"/>
                    <a:pt x="89773" y="29823"/>
                  </a:cubicBezTo>
                  <a:cubicBezTo>
                    <a:pt x="143419" y="0"/>
                    <a:pt x="208783" y="531"/>
                    <a:pt x="261937" y="31222"/>
                  </a:cubicBezTo>
                  <a:close/>
                  <a:moveTo>
                    <a:pt x="174625" y="77672"/>
                  </a:moveTo>
                  <a:cubicBezTo>
                    <a:pt x="165772" y="77673"/>
                    <a:pt x="158320" y="84299"/>
                    <a:pt x="157284" y="93091"/>
                  </a:cubicBezTo>
                  <a:lnTo>
                    <a:pt x="157162" y="95134"/>
                  </a:lnTo>
                  <a:lnTo>
                    <a:pt x="157162" y="182447"/>
                  </a:lnTo>
                  <a:lnTo>
                    <a:pt x="157319" y="184734"/>
                  </a:lnTo>
                  <a:cubicBezTo>
                    <a:pt x="157718" y="187764"/>
                    <a:pt x="158904" y="190636"/>
                    <a:pt x="160759" y="193064"/>
                  </a:cubicBezTo>
                  <a:lnTo>
                    <a:pt x="162279" y="194810"/>
                  </a:lnTo>
                  <a:lnTo>
                    <a:pt x="214666" y="247198"/>
                  </a:lnTo>
                  <a:lnTo>
                    <a:pt x="216308" y="248630"/>
                  </a:lnTo>
                  <a:cubicBezTo>
                    <a:pt x="222607" y="253517"/>
                    <a:pt x="231417" y="253517"/>
                    <a:pt x="237717" y="248630"/>
                  </a:cubicBezTo>
                  <a:lnTo>
                    <a:pt x="239358" y="247180"/>
                  </a:lnTo>
                  <a:lnTo>
                    <a:pt x="240807" y="245539"/>
                  </a:lnTo>
                  <a:cubicBezTo>
                    <a:pt x="245695" y="239239"/>
                    <a:pt x="245695" y="230429"/>
                    <a:pt x="240807" y="224130"/>
                  </a:cubicBezTo>
                  <a:lnTo>
                    <a:pt x="239358" y="222488"/>
                  </a:lnTo>
                  <a:lnTo>
                    <a:pt x="192087" y="175200"/>
                  </a:lnTo>
                  <a:lnTo>
                    <a:pt x="192087" y="95134"/>
                  </a:lnTo>
                  <a:lnTo>
                    <a:pt x="191965" y="93091"/>
                  </a:lnTo>
                  <a:cubicBezTo>
                    <a:pt x="190929" y="84299"/>
                    <a:pt x="183478" y="77673"/>
                    <a:pt x="174625" y="77672"/>
                  </a:cubicBez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7075932" y="4507230"/>
              <a:ext cx="911847" cy="410718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1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窗口期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10804554" y="4370070"/>
              <a:ext cx="644496" cy="7620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en-US" sz="3900" b="1" dirty="0">
                  <a:solidFill>
                    <a:srgbClr val="00E5FF">
                      <a:alphaMod val="20000"/>
                    </a:srgbClr>
                  </a:solidFill>
                  <a:latin typeface="Consolas"/>
                  <a:ea typeface="Consolas"/>
                  <a:cs typeface="Consolas"/>
                </a:rPr>
                <a:t>04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6505956" y="5015865"/>
              <a:ext cx="1472184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早转型早积累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6505956" y="5358765"/>
              <a:ext cx="1229868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数据资产。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603504" y="6423660"/>
            <a:ext cx="10984992" cy="234696"/>
            <a:chOff x="603504" y="6423660"/>
            <a:chExt cx="10984992" cy="234696"/>
          </a:xfrm>
        </p:grpSpPr>
        <p:sp>
          <p:nvSpPr>
            <p:cNvPr id="42" name="TextBox 42"/>
            <p:cNvSpPr txBox="1"/>
            <p:nvPr/>
          </p:nvSpPr>
          <p:spPr>
            <a:xfrm>
              <a:off x="603504" y="6423660"/>
              <a:ext cx="2273808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来源：行业趋势与内部研发调研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1035132" y="6423660"/>
              <a:ext cx="55336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en-US" sz="1200" dirty="0">
                  <a:solidFill>
                    <a:srgbClr val="6B83A1"/>
                  </a:solidFill>
                  <a:latin typeface="Segoe UI"/>
                  <a:ea typeface="Segoe UI"/>
                  <a:cs typeface="Segoe UI"/>
                </a:rPr>
                <a:t>03 / 10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1220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A90E2">
                  <a:alpha val="10000"/>
                </a:srgbClr>
              </a:gs>
              <a:gs pos="100000">
                <a:srgbClr val="4A90E2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62000" y="0"/>
                </a:moveTo>
                <a:lnTo>
                  <a:pt x="762000" y="6858000"/>
                </a:lnTo>
                <a:moveTo>
                  <a:pt x="1524000" y="0"/>
                </a:moveTo>
                <a:lnTo>
                  <a:pt x="1524000" y="6858000"/>
                </a:lnTo>
                <a:moveTo>
                  <a:pt x="2286000" y="0"/>
                </a:moveTo>
                <a:lnTo>
                  <a:pt x="2286000" y="6858000"/>
                </a:lnTo>
                <a:moveTo>
                  <a:pt x="3048000" y="0"/>
                </a:moveTo>
                <a:lnTo>
                  <a:pt x="3048000" y="6858000"/>
                </a:lnTo>
                <a:moveTo>
                  <a:pt x="3810000" y="0"/>
                </a:moveTo>
                <a:lnTo>
                  <a:pt x="3810000" y="6858000"/>
                </a:lnTo>
                <a:moveTo>
                  <a:pt x="4572000" y="0"/>
                </a:moveTo>
                <a:lnTo>
                  <a:pt x="4572000" y="6858000"/>
                </a:lnTo>
                <a:moveTo>
                  <a:pt x="5334000" y="0"/>
                </a:moveTo>
                <a:lnTo>
                  <a:pt x="5334000" y="6858000"/>
                </a:lnTo>
                <a:moveTo>
                  <a:pt x="6096000" y="0"/>
                </a:moveTo>
                <a:lnTo>
                  <a:pt x="6096000" y="6858000"/>
                </a:lnTo>
                <a:moveTo>
                  <a:pt x="6858000" y="0"/>
                </a:moveTo>
                <a:lnTo>
                  <a:pt x="6858000" y="6858000"/>
                </a:lnTo>
                <a:moveTo>
                  <a:pt x="7620000" y="0"/>
                </a:moveTo>
                <a:lnTo>
                  <a:pt x="7620000" y="6858000"/>
                </a:lnTo>
                <a:moveTo>
                  <a:pt x="8382000" y="0"/>
                </a:moveTo>
                <a:lnTo>
                  <a:pt x="8382000" y="6858000"/>
                </a:lnTo>
                <a:moveTo>
                  <a:pt x="9144000" y="0"/>
                </a:moveTo>
                <a:lnTo>
                  <a:pt x="9144000" y="6858000"/>
                </a:lnTo>
                <a:moveTo>
                  <a:pt x="9906000" y="0"/>
                </a:moveTo>
                <a:lnTo>
                  <a:pt x="9906000" y="6858000"/>
                </a:lnTo>
                <a:moveTo>
                  <a:pt x="10668000" y="0"/>
                </a:moveTo>
                <a:lnTo>
                  <a:pt x="10668000" y="6858000"/>
                </a:lnTo>
                <a:moveTo>
                  <a:pt x="11430000" y="0"/>
                </a:moveTo>
                <a:lnTo>
                  <a:pt x="11430000" y="6858000"/>
                </a:lnTo>
                <a:moveTo>
                  <a:pt x="0" y="762000"/>
                </a:moveTo>
                <a:lnTo>
                  <a:pt x="12192000" y="762000"/>
                </a:lnTo>
                <a:moveTo>
                  <a:pt x="0" y="1524000"/>
                </a:moveTo>
                <a:lnTo>
                  <a:pt x="12192000" y="1524000"/>
                </a:lnTo>
                <a:moveTo>
                  <a:pt x="0" y="2286000"/>
                </a:moveTo>
                <a:lnTo>
                  <a:pt x="12192000" y="2286000"/>
                </a:lnTo>
                <a:moveTo>
                  <a:pt x="0" y="3048000"/>
                </a:moveTo>
                <a:lnTo>
                  <a:pt x="12192000" y="3048000"/>
                </a:lnTo>
                <a:moveTo>
                  <a:pt x="0" y="3810000"/>
                </a:moveTo>
                <a:lnTo>
                  <a:pt x="12192000" y="3810000"/>
                </a:lnTo>
                <a:moveTo>
                  <a:pt x="0" y="4572000"/>
                </a:moveTo>
                <a:lnTo>
                  <a:pt x="12192000" y="4572000"/>
                </a:lnTo>
                <a:moveTo>
                  <a:pt x="0" y="5334000"/>
                </a:moveTo>
                <a:lnTo>
                  <a:pt x="12192000" y="5334000"/>
                </a:lnTo>
                <a:moveTo>
                  <a:pt x="0" y="6096000"/>
                </a:moveTo>
                <a:lnTo>
                  <a:pt x="12192000" y="6096000"/>
                </a:lnTo>
              </a:path>
            </a:pathLst>
          </a:custGeom>
          <a:noFill/>
          <a:ln w="4762">
            <a:solidFill>
              <a:srgbClr val="1A2A44"/>
            </a:solidFill>
          </a:ln>
        </p:spPr>
      </p:sp>
      <p:grpSp>
        <p:nvGrpSpPr>
          <p:cNvPr id="9" name="Group 9"/>
          <p:cNvGrpSpPr/>
          <p:nvPr/>
        </p:nvGrpSpPr>
        <p:grpSpPr>
          <a:xfrm>
            <a:off x="593598" y="387668"/>
            <a:ext cx="10988802" cy="1523999"/>
            <a:chOff x="593598" y="387668"/>
            <a:chExt cx="10988802" cy="1523999"/>
          </a:xfrm>
        </p:grpSpPr>
        <p:sp>
          <p:nvSpPr>
            <p:cNvPr id="5" name="TextBox 5"/>
            <p:cNvSpPr txBox="1"/>
            <p:nvPr/>
          </p:nvSpPr>
          <p:spPr>
            <a:xfrm>
              <a:off x="602742" y="387668"/>
              <a:ext cx="2244395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spc="225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转型目标 · TARGETS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93598" y="631508"/>
              <a:ext cx="6265583" cy="6160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四项可量化承诺：让转型可度量</a:t>
              </a:r>
            </a:p>
          </p:txBody>
        </p:sp>
        <p:sp>
          <p:nvSpPr>
            <p:cNvPr id="7" name="Line 7"/>
            <p:cNvSpPr/>
            <p:nvPr/>
          </p:nvSpPr>
          <p:spPr>
            <a:xfrm>
              <a:off x="609600" y="120015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19050">
              <a:solidFill>
                <a:srgbClr val="4A90E2"/>
              </a:solidFill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598170" y="1471612"/>
              <a:ext cx="7731538" cy="4400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用四项硬指标锁定转型成果，让"转型"</a:t>
              </a:r>
              <a:r>
                <a:rPr lang="zh-CN" sz="22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可度量、可考核</a:t>
              </a:r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。</a:t>
              </a: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609600" y="2095500"/>
            <a:ext cx="5334000" cy="1863090"/>
            <a:chOff x="609600" y="2095500"/>
            <a:chExt cx="5334000" cy="1863090"/>
          </a:xfrm>
        </p:grpSpPr>
        <p:sp>
          <p:nvSpPr>
            <p:cNvPr id="10" name="Rectangle 10"/>
            <p:cNvSpPr/>
            <p:nvPr/>
          </p:nvSpPr>
          <p:spPr>
            <a:xfrm>
              <a:off x="609600" y="2095500"/>
              <a:ext cx="5334000" cy="1857375"/>
            </a:xfrm>
            <a:prstGeom prst="roundRect">
              <a:avLst>
                <a:gd name="adj" fmla="val 2051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11" name="Rectangle 11"/>
            <p:cNvSpPr/>
            <p:nvPr/>
          </p:nvSpPr>
          <p:spPr>
            <a:xfrm>
              <a:off x="609600" y="2095500"/>
              <a:ext cx="38100" cy="1857375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12" name="Freeform 12"/>
            <p:cNvSpPr/>
            <p:nvPr/>
          </p:nvSpPr>
          <p:spPr>
            <a:xfrm>
              <a:off x="908050" y="2386839"/>
              <a:ext cx="333852" cy="334399"/>
            </a:xfrm>
            <a:custGeom>
              <a:avLst/>
              <a:gdLst/>
              <a:ahLst/>
              <a:cxnLst/>
              <a:rect l="l" t="t" r="r" b="b"/>
              <a:pathLst>
                <a:path w="333852" h="334399">
                  <a:moveTo>
                    <a:pt x="238125" y="28384"/>
                  </a:moveTo>
                  <a:cubicBezTo>
                    <a:pt x="304283" y="66582"/>
                    <a:pt x="333852" y="146484"/>
                    <a:pt x="308499" y="218548"/>
                  </a:cubicBezTo>
                  <a:cubicBezTo>
                    <a:pt x="283147" y="290612"/>
                    <a:pt x="210062" y="334399"/>
                    <a:pt x="134561" y="322760"/>
                  </a:cubicBezTo>
                  <a:cubicBezTo>
                    <a:pt x="59059" y="311122"/>
                    <a:pt x="2554" y="247358"/>
                    <a:pt x="79" y="171005"/>
                  </a:cubicBezTo>
                  <a:lnTo>
                    <a:pt x="0" y="165861"/>
                  </a:lnTo>
                  <a:lnTo>
                    <a:pt x="79" y="160718"/>
                  </a:lnTo>
                  <a:cubicBezTo>
                    <a:pt x="1888" y="104949"/>
                    <a:pt x="32843" y="54223"/>
                    <a:pt x="81612" y="27112"/>
                  </a:cubicBezTo>
                  <a:cubicBezTo>
                    <a:pt x="130381" y="0"/>
                    <a:pt x="189803" y="483"/>
                    <a:pt x="238125" y="28384"/>
                  </a:cubicBezTo>
                  <a:close/>
                  <a:moveTo>
                    <a:pt x="233474" y="91138"/>
                  </a:moveTo>
                  <a:cubicBezTo>
                    <a:pt x="227275" y="84940"/>
                    <a:pt x="217226" y="84940"/>
                    <a:pt x="211027" y="91138"/>
                  </a:cubicBezTo>
                  <a:lnTo>
                    <a:pt x="169910" y="132254"/>
                  </a:lnTo>
                  <a:lnTo>
                    <a:pt x="168593" y="133746"/>
                  </a:lnTo>
                  <a:lnTo>
                    <a:pt x="167513" y="135334"/>
                  </a:lnTo>
                  <a:cubicBezTo>
                    <a:pt x="158327" y="132699"/>
                    <a:pt x="148443" y="134341"/>
                    <a:pt x="140601" y="139802"/>
                  </a:cubicBezTo>
                  <a:cubicBezTo>
                    <a:pt x="132760" y="145264"/>
                    <a:pt x="127793" y="153966"/>
                    <a:pt x="127080" y="163496"/>
                  </a:cubicBezTo>
                  <a:lnTo>
                    <a:pt x="127000" y="165861"/>
                  </a:lnTo>
                  <a:lnTo>
                    <a:pt x="127080" y="168243"/>
                  </a:lnTo>
                  <a:cubicBezTo>
                    <a:pt x="127989" y="180326"/>
                    <a:pt x="135698" y="190838"/>
                    <a:pt x="146949" y="195338"/>
                  </a:cubicBezTo>
                  <a:cubicBezTo>
                    <a:pt x="158200" y="199839"/>
                    <a:pt x="171031" y="197542"/>
                    <a:pt x="180023" y="189419"/>
                  </a:cubicBezTo>
                  <a:cubicBezTo>
                    <a:pt x="189015" y="181296"/>
                    <a:pt x="192600" y="168763"/>
                    <a:pt x="189262" y="157114"/>
                  </a:cubicBezTo>
                  <a:cubicBezTo>
                    <a:pt x="190393" y="156446"/>
                    <a:pt x="191433" y="155635"/>
                    <a:pt x="192358" y="154701"/>
                  </a:cubicBezTo>
                  <a:lnTo>
                    <a:pt x="233474" y="113585"/>
                  </a:lnTo>
                  <a:lnTo>
                    <a:pt x="234792" y="112093"/>
                  </a:lnTo>
                  <a:cubicBezTo>
                    <a:pt x="239694" y="105773"/>
                    <a:pt x="239129" y="96793"/>
                    <a:pt x="233474" y="91138"/>
                  </a:cubicBezTo>
                  <a:close/>
                  <a:moveTo>
                    <a:pt x="158750" y="70611"/>
                  </a:moveTo>
                  <a:cubicBezTo>
                    <a:pt x="133488" y="70611"/>
                    <a:pt x="109261" y="80646"/>
                    <a:pt x="91398" y="98509"/>
                  </a:cubicBezTo>
                  <a:cubicBezTo>
                    <a:pt x="73535" y="116372"/>
                    <a:pt x="63500" y="140599"/>
                    <a:pt x="63500" y="165861"/>
                  </a:cubicBezTo>
                  <a:cubicBezTo>
                    <a:pt x="63500" y="174629"/>
                    <a:pt x="70608" y="181736"/>
                    <a:pt x="79375" y="181736"/>
                  </a:cubicBezTo>
                  <a:cubicBezTo>
                    <a:pt x="88143" y="181736"/>
                    <a:pt x="95250" y="174629"/>
                    <a:pt x="95250" y="165861"/>
                  </a:cubicBezTo>
                  <a:cubicBezTo>
                    <a:pt x="95250" y="130791"/>
                    <a:pt x="123680" y="102361"/>
                    <a:pt x="158750" y="102361"/>
                  </a:cubicBezTo>
                  <a:cubicBezTo>
                    <a:pt x="167518" y="102361"/>
                    <a:pt x="174625" y="95254"/>
                    <a:pt x="174625" y="86486"/>
                  </a:cubicBezTo>
                  <a:cubicBezTo>
                    <a:pt x="174625" y="77719"/>
                    <a:pt x="167518" y="70611"/>
                    <a:pt x="158750" y="70611"/>
                  </a:cubicBez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13" name="TextBox 13"/>
            <p:cNvSpPr txBox="1"/>
            <p:nvPr/>
          </p:nvSpPr>
          <p:spPr>
            <a:xfrm>
              <a:off x="1399794" y="2437448"/>
              <a:ext cx="1673619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人均代码产出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857250" y="3025140"/>
              <a:ext cx="1666464" cy="93345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en-US" sz="4800" b="1" dirty="0">
                  <a:solidFill>
                    <a:srgbClr val="4A90E2"/>
                  </a:solidFill>
                  <a:latin typeface="Consolas"/>
                  <a:ea typeface="Consolas"/>
                  <a:cs typeface="Consolas"/>
                </a:rPr>
                <a:t>+50%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2659380" y="3381375"/>
              <a:ext cx="822960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同比提升</a:t>
              </a:r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6248400" y="2095500"/>
            <a:ext cx="5334000" cy="1863090"/>
            <a:chOff x="6248400" y="2095500"/>
            <a:chExt cx="5334000" cy="1863090"/>
          </a:xfrm>
        </p:grpSpPr>
        <p:sp>
          <p:nvSpPr>
            <p:cNvPr id="17" name="Rectangle 17"/>
            <p:cNvSpPr/>
            <p:nvPr/>
          </p:nvSpPr>
          <p:spPr>
            <a:xfrm>
              <a:off x="6248400" y="2095500"/>
              <a:ext cx="5334000" cy="1857375"/>
            </a:xfrm>
            <a:prstGeom prst="roundRect">
              <a:avLst>
                <a:gd name="adj" fmla="val 2051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18" name="Rectangle 18"/>
            <p:cNvSpPr/>
            <p:nvPr/>
          </p:nvSpPr>
          <p:spPr>
            <a:xfrm>
              <a:off x="6248400" y="2095500"/>
              <a:ext cx="38100" cy="1857375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19" name="Freeform 19"/>
            <p:cNvSpPr/>
            <p:nvPr/>
          </p:nvSpPr>
          <p:spPr>
            <a:xfrm>
              <a:off x="6562725" y="2409825"/>
              <a:ext cx="285751" cy="285751"/>
            </a:xfrm>
            <a:custGeom>
              <a:avLst/>
              <a:gdLst/>
              <a:ahLst/>
              <a:cxnLst/>
              <a:rect l="l" t="t" r="r" b="b"/>
              <a:pathLst>
                <a:path w="285751" h="285751">
                  <a:moveTo>
                    <a:pt x="238125" y="0"/>
                  </a:moveTo>
                  <a:cubicBezTo>
                    <a:pt x="264428" y="0"/>
                    <a:pt x="285751" y="21322"/>
                    <a:pt x="285751" y="47625"/>
                  </a:cubicBezTo>
                  <a:lnTo>
                    <a:pt x="285751" y="238125"/>
                  </a:lnTo>
                  <a:cubicBezTo>
                    <a:pt x="285751" y="264428"/>
                    <a:pt x="264428" y="285751"/>
                    <a:pt x="238125" y="285751"/>
                  </a:cubicBezTo>
                  <a:lnTo>
                    <a:pt x="47625" y="285751"/>
                  </a:lnTo>
                  <a:cubicBezTo>
                    <a:pt x="21322" y="285751"/>
                    <a:pt x="0" y="264428"/>
                    <a:pt x="0" y="238125"/>
                  </a:cubicBezTo>
                  <a:lnTo>
                    <a:pt x="0" y="47625"/>
                  </a:lnTo>
                  <a:cubicBezTo>
                    <a:pt x="0" y="21322"/>
                    <a:pt x="21322" y="0"/>
                    <a:pt x="47625" y="0"/>
                  </a:cubicBezTo>
                  <a:lnTo>
                    <a:pt x="238125" y="0"/>
                  </a:lnTo>
                  <a:close/>
                  <a:moveTo>
                    <a:pt x="201724" y="99902"/>
                  </a:moveTo>
                  <a:cubicBezTo>
                    <a:pt x="195525" y="93704"/>
                    <a:pt x="185476" y="93704"/>
                    <a:pt x="179277" y="99902"/>
                  </a:cubicBezTo>
                  <a:lnTo>
                    <a:pt x="142875" y="136287"/>
                  </a:lnTo>
                  <a:lnTo>
                    <a:pt x="122349" y="115777"/>
                  </a:lnTo>
                  <a:cubicBezTo>
                    <a:pt x="116150" y="109579"/>
                    <a:pt x="106101" y="109579"/>
                    <a:pt x="99902" y="115777"/>
                  </a:cubicBezTo>
                  <a:lnTo>
                    <a:pt x="52276" y="163402"/>
                  </a:lnTo>
                  <a:cubicBezTo>
                    <a:pt x="46079" y="169601"/>
                    <a:pt x="46079" y="179650"/>
                    <a:pt x="52276" y="185849"/>
                  </a:cubicBezTo>
                  <a:lnTo>
                    <a:pt x="53769" y="187167"/>
                  </a:lnTo>
                  <a:cubicBezTo>
                    <a:pt x="60088" y="192069"/>
                    <a:pt x="69068" y="191504"/>
                    <a:pt x="74724" y="185849"/>
                  </a:cubicBezTo>
                  <a:lnTo>
                    <a:pt x="111125" y="149463"/>
                  </a:lnTo>
                  <a:lnTo>
                    <a:pt x="131652" y="169974"/>
                  </a:lnTo>
                  <a:lnTo>
                    <a:pt x="133144" y="171292"/>
                  </a:lnTo>
                  <a:cubicBezTo>
                    <a:pt x="139464" y="176194"/>
                    <a:pt x="148443" y="175629"/>
                    <a:pt x="154099" y="169974"/>
                  </a:cubicBezTo>
                  <a:lnTo>
                    <a:pt x="190500" y="133588"/>
                  </a:lnTo>
                  <a:lnTo>
                    <a:pt x="211027" y="154099"/>
                  </a:lnTo>
                  <a:cubicBezTo>
                    <a:pt x="217256" y="160115"/>
                    <a:pt x="227157" y="160029"/>
                    <a:pt x="233281" y="153906"/>
                  </a:cubicBezTo>
                  <a:cubicBezTo>
                    <a:pt x="239404" y="147782"/>
                    <a:pt x="239490" y="137881"/>
                    <a:pt x="233474" y="131652"/>
                  </a:cubicBezTo>
                  <a:lnTo>
                    <a:pt x="201724" y="99902"/>
                  </a:ln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20" name="TextBox 20"/>
            <p:cNvSpPr txBox="1"/>
            <p:nvPr/>
          </p:nvSpPr>
          <p:spPr>
            <a:xfrm>
              <a:off x="7038594" y="2437448"/>
              <a:ext cx="1519679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AI 代码占比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6496050" y="3025140"/>
              <a:ext cx="1666464" cy="93345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en-US" sz="4800" b="1" dirty="0">
                  <a:solidFill>
                    <a:srgbClr val="4A90E2"/>
                  </a:solidFill>
                  <a:latin typeface="Consolas"/>
                  <a:ea typeface="Consolas"/>
                  <a:cs typeface="Consolas"/>
                </a:rPr>
                <a:t>≥70%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8298180" y="3381375"/>
              <a:ext cx="822960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目标占比</a:t>
              </a:r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609600" y="4143375"/>
            <a:ext cx="5334000" cy="1863090"/>
            <a:chOff x="609600" y="4143375"/>
            <a:chExt cx="5334000" cy="1863090"/>
          </a:xfrm>
        </p:grpSpPr>
        <p:sp>
          <p:nvSpPr>
            <p:cNvPr id="24" name="Rectangle 24"/>
            <p:cNvSpPr/>
            <p:nvPr/>
          </p:nvSpPr>
          <p:spPr>
            <a:xfrm>
              <a:off x="609600" y="4143375"/>
              <a:ext cx="5334000" cy="1857375"/>
            </a:xfrm>
            <a:prstGeom prst="roundRect">
              <a:avLst>
                <a:gd name="adj" fmla="val 2051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25" name="Rectangle 25"/>
            <p:cNvSpPr/>
            <p:nvPr/>
          </p:nvSpPr>
          <p:spPr>
            <a:xfrm>
              <a:off x="609600" y="4143375"/>
              <a:ext cx="38100" cy="1857375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26" name="Freeform 26"/>
            <p:cNvSpPr/>
            <p:nvPr/>
          </p:nvSpPr>
          <p:spPr>
            <a:xfrm>
              <a:off x="908050" y="4434714"/>
              <a:ext cx="333852" cy="334399"/>
            </a:xfrm>
            <a:custGeom>
              <a:avLst/>
              <a:gdLst/>
              <a:ahLst/>
              <a:cxnLst/>
              <a:rect l="l" t="t" r="r" b="b"/>
              <a:pathLst>
                <a:path w="333852" h="334399">
                  <a:moveTo>
                    <a:pt x="238125" y="28384"/>
                  </a:moveTo>
                  <a:cubicBezTo>
                    <a:pt x="304283" y="66582"/>
                    <a:pt x="333852" y="146484"/>
                    <a:pt x="308499" y="218548"/>
                  </a:cubicBezTo>
                  <a:cubicBezTo>
                    <a:pt x="283147" y="290612"/>
                    <a:pt x="210062" y="334399"/>
                    <a:pt x="134561" y="322760"/>
                  </a:cubicBezTo>
                  <a:cubicBezTo>
                    <a:pt x="59059" y="311122"/>
                    <a:pt x="2554" y="247358"/>
                    <a:pt x="79" y="171005"/>
                  </a:cubicBezTo>
                  <a:lnTo>
                    <a:pt x="0" y="165861"/>
                  </a:lnTo>
                  <a:lnTo>
                    <a:pt x="79" y="160718"/>
                  </a:lnTo>
                  <a:cubicBezTo>
                    <a:pt x="1888" y="104949"/>
                    <a:pt x="32843" y="54223"/>
                    <a:pt x="81612" y="27112"/>
                  </a:cubicBezTo>
                  <a:cubicBezTo>
                    <a:pt x="130381" y="0"/>
                    <a:pt x="189803" y="483"/>
                    <a:pt x="238125" y="28384"/>
                  </a:cubicBezTo>
                  <a:close/>
                  <a:moveTo>
                    <a:pt x="158750" y="70611"/>
                  </a:moveTo>
                  <a:cubicBezTo>
                    <a:pt x="150702" y="70612"/>
                    <a:pt x="143928" y="76636"/>
                    <a:pt x="142986" y="84629"/>
                  </a:cubicBezTo>
                  <a:lnTo>
                    <a:pt x="142875" y="86486"/>
                  </a:lnTo>
                  <a:lnTo>
                    <a:pt x="142875" y="165861"/>
                  </a:lnTo>
                  <a:lnTo>
                    <a:pt x="143018" y="167941"/>
                  </a:lnTo>
                  <a:cubicBezTo>
                    <a:pt x="143380" y="170695"/>
                    <a:pt x="144458" y="173306"/>
                    <a:pt x="146146" y="175513"/>
                  </a:cubicBezTo>
                  <a:lnTo>
                    <a:pt x="147527" y="177101"/>
                  </a:lnTo>
                  <a:lnTo>
                    <a:pt x="195152" y="224726"/>
                  </a:lnTo>
                  <a:lnTo>
                    <a:pt x="196644" y="226028"/>
                  </a:lnTo>
                  <a:cubicBezTo>
                    <a:pt x="202371" y="230471"/>
                    <a:pt x="210380" y="230471"/>
                    <a:pt x="216107" y="226028"/>
                  </a:cubicBezTo>
                  <a:lnTo>
                    <a:pt x="217599" y="224710"/>
                  </a:lnTo>
                  <a:lnTo>
                    <a:pt x="218917" y="223218"/>
                  </a:lnTo>
                  <a:cubicBezTo>
                    <a:pt x="223360" y="217491"/>
                    <a:pt x="223360" y="209482"/>
                    <a:pt x="218917" y="203755"/>
                  </a:cubicBezTo>
                  <a:lnTo>
                    <a:pt x="217599" y="202263"/>
                  </a:lnTo>
                  <a:lnTo>
                    <a:pt x="174625" y="159273"/>
                  </a:lnTo>
                  <a:lnTo>
                    <a:pt x="174625" y="86486"/>
                  </a:lnTo>
                  <a:lnTo>
                    <a:pt x="174514" y="84629"/>
                  </a:lnTo>
                  <a:cubicBezTo>
                    <a:pt x="173573" y="76636"/>
                    <a:pt x="166799" y="70612"/>
                    <a:pt x="158750" y="70611"/>
                  </a:cubicBez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27" name="TextBox 27"/>
            <p:cNvSpPr txBox="1"/>
            <p:nvPr/>
          </p:nvSpPr>
          <p:spPr>
            <a:xfrm>
              <a:off x="1399794" y="4485322"/>
              <a:ext cx="1122350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交付周期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857250" y="5073015"/>
              <a:ext cx="1666464" cy="93345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en-US" sz="4800" b="1" dirty="0">
                  <a:solidFill>
                    <a:srgbClr val="4A90E2"/>
                  </a:solidFill>
                  <a:latin typeface="Consolas"/>
                  <a:ea typeface="Consolas"/>
                  <a:cs typeface="Consolas"/>
                </a:rPr>
                <a:t>−30%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2659380" y="5429250"/>
              <a:ext cx="822960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周期缩短</a:t>
              </a:r>
            </a:p>
          </p:txBody>
        </p:sp>
      </p:grpSp>
      <p:grpSp>
        <p:nvGrpSpPr>
          <p:cNvPr id="37" name="Group 37"/>
          <p:cNvGrpSpPr/>
          <p:nvPr/>
        </p:nvGrpSpPr>
        <p:grpSpPr>
          <a:xfrm>
            <a:off x="6248400" y="4143375"/>
            <a:ext cx="5334000" cy="1863090"/>
            <a:chOff x="6248400" y="4143375"/>
            <a:chExt cx="5334000" cy="1863090"/>
          </a:xfrm>
        </p:grpSpPr>
        <p:sp>
          <p:nvSpPr>
            <p:cNvPr id="31" name="Rectangle 31"/>
            <p:cNvSpPr/>
            <p:nvPr/>
          </p:nvSpPr>
          <p:spPr>
            <a:xfrm>
              <a:off x="6248400" y="4143375"/>
              <a:ext cx="5334000" cy="1857375"/>
            </a:xfrm>
            <a:prstGeom prst="roundRect">
              <a:avLst>
                <a:gd name="adj" fmla="val 2051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32" name="Rectangle 32"/>
            <p:cNvSpPr/>
            <p:nvPr/>
          </p:nvSpPr>
          <p:spPr>
            <a:xfrm>
              <a:off x="6248400" y="4143375"/>
              <a:ext cx="38100" cy="1857375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33" name="Freeform 33"/>
            <p:cNvSpPr/>
            <p:nvPr/>
          </p:nvSpPr>
          <p:spPr>
            <a:xfrm>
              <a:off x="6539662" y="4441825"/>
              <a:ext cx="331862" cy="317670"/>
            </a:xfrm>
            <a:custGeom>
              <a:avLst/>
              <a:gdLst/>
              <a:ahLst/>
              <a:cxnLst/>
              <a:rect l="l" t="t" r="r" b="b"/>
              <a:pathLst>
                <a:path w="331862" h="317670">
                  <a:moveTo>
                    <a:pt x="164097" y="111"/>
                  </a:moveTo>
                  <a:lnTo>
                    <a:pt x="165907" y="0"/>
                  </a:lnTo>
                  <a:lnTo>
                    <a:pt x="167780" y="111"/>
                  </a:lnTo>
                  <a:lnTo>
                    <a:pt x="168717" y="238"/>
                  </a:lnTo>
                  <a:lnTo>
                    <a:pt x="169685" y="445"/>
                  </a:lnTo>
                  <a:lnTo>
                    <a:pt x="171447" y="984"/>
                  </a:lnTo>
                  <a:cubicBezTo>
                    <a:pt x="172664" y="1433"/>
                    <a:pt x="173821" y="2030"/>
                    <a:pt x="174892" y="2762"/>
                  </a:cubicBezTo>
                  <a:lnTo>
                    <a:pt x="176543" y="4064"/>
                  </a:lnTo>
                  <a:lnTo>
                    <a:pt x="180591" y="7525"/>
                  </a:lnTo>
                  <a:cubicBezTo>
                    <a:pt x="212616" y="34124"/>
                    <a:pt x="253090" y="48408"/>
                    <a:pt x="294717" y="47800"/>
                  </a:cubicBezTo>
                  <a:lnTo>
                    <a:pt x="300146" y="47641"/>
                  </a:lnTo>
                  <a:cubicBezTo>
                    <a:pt x="307451" y="47308"/>
                    <a:pt x="314039" y="52008"/>
                    <a:pt x="316100" y="59023"/>
                  </a:cubicBezTo>
                  <a:cubicBezTo>
                    <a:pt x="331862" y="112638"/>
                    <a:pt x="325206" y="170352"/>
                    <a:pt x="297656" y="218972"/>
                  </a:cubicBezTo>
                  <a:cubicBezTo>
                    <a:pt x="270106" y="267592"/>
                    <a:pt x="224016" y="302961"/>
                    <a:pt x="169923" y="316993"/>
                  </a:cubicBezTo>
                  <a:cubicBezTo>
                    <a:pt x="167310" y="317670"/>
                    <a:pt x="164567" y="317670"/>
                    <a:pt x="161954" y="316993"/>
                  </a:cubicBezTo>
                  <a:cubicBezTo>
                    <a:pt x="107858" y="302964"/>
                    <a:pt x="61765" y="267597"/>
                    <a:pt x="34211" y="218976"/>
                  </a:cubicBezTo>
                  <a:cubicBezTo>
                    <a:pt x="6657" y="170356"/>
                    <a:pt x="0" y="112640"/>
                    <a:pt x="15761" y="59023"/>
                  </a:cubicBezTo>
                  <a:cubicBezTo>
                    <a:pt x="17823" y="52008"/>
                    <a:pt x="24410" y="47308"/>
                    <a:pt x="31715" y="47641"/>
                  </a:cubicBezTo>
                  <a:cubicBezTo>
                    <a:pt x="75172" y="49627"/>
                    <a:pt x="117806" y="35322"/>
                    <a:pt x="151270" y="7525"/>
                  </a:cubicBezTo>
                  <a:lnTo>
                    <a:pt x="155445" y="3953"/>
                  </a:lnTo>
                  <a:lnTo>
                    <a:pt x="156969" y="2762"/>
                  </a:lnTo>
                  <a:cubicBezTo>
                    <a:pt x="158040" y="2030"/>
                    <a:pt x="159197" y="1433"/>
                    <a:pt x="160414" y="984"/>
                  </a:cubicBezTo>
                  <a:lnTo>
                    <a:pt x="162192" y="445"/>
                  </a:lnTo>
                  <a:cubicBezTo>
                    <a:pt x="162814" y="294"/>
                    <a:pt x="163445" y="183"/>
                    <a:pt x="164081" y="111"/>
                  </a:cubicBez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34" name="TextBox 34"/>
            <p:cNvSpPr txBox="1"/>
            <p:nvPr/>
          </p:nvSpPr>
          <p:spPr>
            <a:xfrm>
              <a:off x="7038594" y="4485322"/>
              <a:ext cx="1129111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Bug 占比</a:t>
              </a:r>
            </a:p>
          </p:txBody>
        </p:sp>
        <p:sp>
          <p:nvSpPr>
            <p:cNvPr id="35" name="TextBox 35"/>
            <p:cNvSpPr txBox="1"/>
            <p:nvPr/>
          </p:nvSpPr>
          <p:spPr>
            <a:xfrm>
              <a:off x="6496050" y="5073015"/>
              <a:ext cx="1395070" cy="93345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4800" b="1" dirty="0">
                  <a:solidFill>
                    <a:srgbClr val="4A90E2"/>
                  </a:solidFill>
                  <a:latin typeface="Segoe UI"/>
                  <a:ea typeface="Microsoft YaHei"/>
                  <a:cs typeface="Segoe UI"/>
                </a:rPr>
                <a:t>下降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8298180" y="5429250"/>
              <a:ext cx="822960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质量提升</a:t>
              </a:r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603504" y="6423660"/>
            <a:ext cx="10984992" cy="234696"/>
            <a:chOff x="603504" y="6423660"/>
            <a:chExt cx="10984992" cy="234696"/>
          </a:xfrm>
        </p:grpSpPr>
        <p:sp>
          <p:nvSpPr>
            <p:cNvPr id="38" name="TextBox 38"/>
            <p:cNvSpPr txBox="1"/>
            <p:nvPr/>
          </p:nvSpPr>
          <p:spPr>
            <a:xfrm>
              <a:off x="603504" y="6423660"/>
              <a:ext cx="211226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四项指标纳入考核，绑定落地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11035132" y="6423660"/>
              <a:ext cx="55336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en-US" sz="1200" dirty="0">
                  <a:solidFill>
                    <a:srgbClr val="6B83A1"/>
                  </a:solidFill>
                  <a:latin typeface="Segoe UI"/>
                  <a:ea typeface="Segoe UI"/>
                  <a:cs typeface="Segoe UI"/>
                </a:rPr>
                <a:t>04 / 10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1220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E5FF">
                  <a:alpha val="8000"/>
                </a:srgbClr>
              </a:gs>
              <a:gs pos="100000">
                <a:srgbClr val="00E5F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62000" y="0"/>
                </a:moveTo>
                <a:lnTo>
                  <a:pt x="762000" y="6858000"/>
                </a:lnTo>
                <a:moveTo>
                  <a:pt x="1524000" y="0"/>
                </a:moveTo>
                <a:lnTo>
                  <a:pt x="1524000" y="6858000"/>
                </a:lnTo>
                <a:moveTo>
                  <a:pt x="2286000" y="0"/>
                </a:moveTo>
                <a:lnTo>
                  <a:pt x="2286000" y="6858000"/>
                </a:lnTo>
                <a:moveTo>
                  <a:pt x="3048000" y="0"/>
                </a:moveTo>
                <a:lnTo>
                  <a:pt x="3048000" y="6858000"/>
                </a:lnTo>
                <a:moveTo>
                  <a:pt x="3810000" y="0"/>
                </a:moveTo>
                <a:lnTo>
                  <a:pt x="3810000" y="6858000"/>
                </a:lnTo>
                <a:moveTo>
                  <a:pt x="4572000" y="0"/>
                </a:moveTo>
                <a:lnTo>
                  <a:pt x="4572000" y="6858000"/>
                </a:lnTo>
                <a:moveTo>
                  <a:pt x="5334000" y="0"/>
                </a:moveTo>
                <a:lnTo>
                  <a:pt x="5334000" y="6858000"/>
                </a:lnTo>
                <a:moveTo>
                  <a:pt x="6096000" y="0"/>
                </a:moveTo>
                <a:lnTo>
                  <a:pt x="6096000" y="6858000"/>
                </a:lnTo>
                <a:moveTo>
                  <a:pt x="6858000" y="0"/>
                </a:moveTo>
                <a:lnTo>
                  <a:pt x="6858000" y="6858000"/>
                </a:lnTo>
                <a:moveTo>
                  <a:pt x="7620000" y="0"/>
                </a:moveTo>
                <a:lnTo>
                  <a:pt x="7620000" y="6858000"/>
                </a:lnTo>
                <a:moveTo>
                  <a:pt x="8382000" y="0"/>
                </a:moveTo>
                <a:lnTo>
                  <a:pt x="8382000" y="6858000"/>
                </a:lnTo>
                <a:moveTo>
                  <a:pt x="9144000" y="0"/>
                </a:moveTo>
                <a:lnTo>
                  <a:pt x="9144000" y="6858000"/>
                </a:lnTo>
                <a:moveTo>
                  <a:pt x="9906000" y="0"/>
                </a:moveTo>
                <a:lnTo>
                  <a:pt x="9906000" y="6858000"/>
                </a:lnTo>
                <a:moveTo>
                  <a:pt x="10668000" y="0"/>
                </a:moveTo>
                <a:lnTo>
                  <a:pt x="10668000" y="6858000"/>
                </a:lnTo>
                <a:moveTo>
                  <a:pt x="11430000" y="0"/>
                </a:moveTo>
                <a:lnTo>
                  <a:pt x="11430000" y="6858000"/>
                </a:lnTo>
                <a:moveTo>
                  <a:pt x="0" y="762000"/>
                </a:moveTo>
                <a:lnTo>
                  <a:pt x="12192000" y="762000"/>
                </a:lnTo>
                <a:moveTo>
                  <a:pt x="0" y="1524000"/>
                </a:moveTo>
                <a:lnTo>
                  <a:pt x="12192000" y="1524000"/>
                </a:lnTo>
                <a:moveTo>
                  <a:pt x="0" y="2286000"/>
                </a:moveTo>
                <a:lnTo>
                  <a:pt x="12192000" y="2286000"/>
                </a:lnTo>
                <a:moveTo>
                  <a:pt x="0" y="3048000"/>
                </a:moveTo>
                <a:lnTo>
                  <a:pt x="12192000" y="3048000"/>
                </a:lnTo>
                <a:moveTo>
                  <a:pt x="0" y="3810000"/>
                </a:moveTo>
                <a:lnTo>
                  <a:pt x="12192000" y="3810000"/>
                </a:lnTo>
                <a:moveTo>
                  <a:pt x="0" y="4572000"/>
                </a:moveTo>
                <a:lnTo>
                  <a:pt x="12192000" y="4572000"/>
                </a:lnTo>
                <a:moveTo>
                  <a:pt x="0" y="5334000"/>
                </a:moveTo>
                <a:lnTo>
                  <a:pt x="12192000" y="5334000"/>
                </a:lnTo>
                <a:moveTo>
                  <a:pt x="0" y="6096000"/>
                </a:moveTo>
                <a:lnTo>
                  <a:pt x="12192000" y="6096000"/>
                </a:lnTo>
              </a:path>
            </a:pathLst>
          </a:custGeom>
          <a:noFill/>
          <a:ln w="4762">
            <a:solidFill>
              <a:srgbClr val="1A2A44"/>
            </a:solidFill>
          </a:ln>
        </p:spPr>
      </p:sp>
      <p:grpSp>
        <p:nvGrpSpPr>
          <p:cNvPr id="9" name="Group 9"/>
          <p:cNvGrpSpPr/>
          <p:nvPr/>
        </p:nvGrpSpPr>
        <p:grpSpPr>
          <a:xfrm>
            <a:off x="593598" y="387668"/>
            <a:ext cx="10988802" cy="1523999"/>
            <a:chOff x="593598" y="387668"/>
            <a:chExt cx="10988802" cy="1523999"/>
          </a:xfrm>
        </p:grpSpPr>
        <p:sp>
          <p:nvSpPr>
            <p:cNvPr id="5" name="TextBox 5"/>
            <p:cNvSpPr txBox="1"/>
            <p:nvPr/>
          </p:nvSpPr>
          <p:spPr>
            <a:xfrm>
              <a:off x="602742" y="387668"/>
              <a:ext cx="2325045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spc="225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实施路径 · ROADMAP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93598" y="631508"/>
              <a:ext cx="7601350" cy="6160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六阶段路线图：从思想转变到推广度量</a:t>
              </a:r>
            </a:p>
          </p:txBody>
        </p:sp>
        <p:sp>
          <p:nvSpPr>
            <p:cNvPr id="7" name="Line 7"/>
            <p:cNvSpPr/>
            <p:nvPr/>
          </p:nvSpPr>
          <p:spPr>
            <a:xfrm>
              <a:off x="609600" y="120015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19050">
              <a:solidFill>
                <a:srgbClr val="4A90E2"/>
              </a:solidFill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598170" y="1471612"/>
              <a:ext cx="6489668" cy="4400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分六阶段稳步推进，每阶段有</a:t>
              </a:r>
              <a:r>
                <a:rPr lang="zh-CN" sz="22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明确动作与交付</a:t>
              </a:r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。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809750" y="2333625"/>
            <a:ext cx="8572500" cy="1"/>
            <a:chOff x="1809750" y="2333625"/>
            <a:chExt cx="8572500" cy="1"/>
          </a:xfrm>
        </p:grpSpPr>
        <p:sp>
          <p:nvSpPr>
            <p:cNvPr id="10" name="Line 10"/>
            <p:cNvSpPr/>
            <p:nvPr/>
          </p:nvSpPr>
          <p:spPr>
            <a:xfrm>
              <a:off x="1809750" y="2333625"/>
              <a:ext cx="1257300" cy="1"/>
            </a:xfrm>
            <a:prstGeom prst="line">
              <a:avLst/>
            </a:prstGeom>
            <a:noFill/>
            <a:ln w="19050">
              <a:solidFill>
                <a:srgbClr val="00E5FF"/>
              </a:solidFill>
              <a:custDash>
                <a:ds d="300000" sp="200000"/>
              </a:custDash>
              <a:tailEnd type="triangle" w="lg" len="lg"/>
            </a:ln>
          </p:spPr>
        </p:sp>
        <p:sp>
          <p:nvSpPr>
            <p:cNvPr id="11" name="Line 11"/>
            <p:cNvSpPr/>
            <p:nvPr/>
          </p:nvSpPr>
          <p:spPr>
            <a:xfrm>
              <a:off x="3638550" y="2333625"/>
              <a:ext cx="1257300" cy="1"/>
            </a:xfrm>
            <a:prstGeom prst="line">
              <a:avLst/>
            </a:prstGeom>
            <a:noFill/>
            <a:ln w="19050">
              <a:solidFill>
                <a:srgbClr val="00E5FF"/>
              </a:solidFill>
              <a:custDash>
                <a:ds d="300000" sp="200000"/>
              </a:custDash>
              <a:tailEnd type="triangle" w="lg" len="lg"/>
            </a:ln>
          </p:spPr>
        </p:sp>
        <p:sp>
          <p:nvSpPr>
            <p:cNvPr id="12" name="Line 12"/>
            <p:cNvSpPr/>
            <p:nvPr/>
          </p:nvSpPr>
          <p:spPr>
            <a:xfrm>
              <a:off x="5467350" y="2333625"/>
              <a:ext cx="1257300" cy="1"/>
            </a:xfrm>
            <a:prstGeom prst="line">
              <a:avLst/>
            </a:prstGeom>
            <a:noFill/>
            <a:ln w="19050">
              <a:solidFill>
                <a:srgbClr val="00E5FF"/>
              </a:solidFill>
              <a:custDash>
                <a:ds d="300000" sp="200000"/>
              </a:custDash>
              <a:tailEnd type="triangle" w="lg" len="lg"/>
            </a:ln>
          </p:spPr>
        </p:sp>
        <p:sp>
          <p:nvSpPr>
            <p:cNvPr id="13" name="Line 13"/>
            <p:cNvSpPr/>
            <p:nvPr/>
          </p:nvSpPr>
          <p:spPr>
            <a:xfrm>
              <a:off x="7296150" y="2333625"/>
              <a:ext cx="1257300" cy="1"/>
            </a:xfrm>
            <a:prstGeom prst="line">
              <a:avLst/>
            </a:prstGeom>
            <a:noFill/>
            <a:ln w="19050">
              <a:solidFill>
                <a:srgbClr val="00E5FF"/>
              </a:solidFill>
              <a:custDash>
                <a:ds d="300000" sp="200000"/>
              </a:custDash>
              <a:tailEnd type="triangle" w="lg" len="lg"/>
            </a:ln>
          </p:spPr>
        </p:sp>
        <p:sp>
          <p:nvSpPr>
            <p:cNvPr id="14" name="Line 14"/>
            <p:cNvSpPr/>
            <p:nvPr/>
          </p:nvSpPr>
          <p:spPr>
            <a:xfrm>
              <a:off x="9124950" y="2333625"/>
              <a:ext cx="1257300" cy="1"/>
            </a:xfrm>
            <a:prstGeom prst="line">
              <a:avLst/>
            </a:prstGeom>
            <a:noFill/>
            <a:ln w="19050">
              <a:solidFill>
                <a:srgbClr val="00E5FF"/>
              </a:solidFill>
              <a:custDash>
                <a:ds d="300000" sp="200000"/>
              </a:custDash>
              <a:tailEnd type="triangle" w="lg" len="lg"/>
            </a:ln>
          </p:spPr>
        </p:sp>
      </p:grpSp>
      <p:grpSp>
        <p:nvGrpSpPr>
          <p:cNvPr id="30" name="Group 30"/>
          <p:cNvGrpSpPr/>
          <p:nvPr/>
        </p:nvGrpSpPr>
        <p:grpSpPr>
          <a:xfrm>
            <a:off x="685800" y="2047875"/>
            <a:ext cx="1676400" cy="3667125"/>
            <a:chOff x="685800" y="2047875"/>
            <a:chExt cx="1676400" cy="3667125"/>
          </a:xfrm>
        </p:grpSpPr>
        <p:sp>
          <p:nvSpPr>
            <p:cNvPr id="16" name="Ellipse 16"/>
            <p:cNvSpPr/>
            <p:nvPr/>
          </p:nvSpPr>
          <p:spPr>
            <a:xfrm>
              <a:off x="1238250" y="2047875"/>
              <a:ext cx="571500" cy="571500"/>
            </a:xfrm>
            <a:prstGeom prst="ellipse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17" name="TextBox 17"/>
            <p:cNvSpPr txBox="1"/>
            <p:nvPr/>
          </p:nvSpPr>
          <p:spPr>
            <a:xfrm>
              <a:off x="1387342" y="2250758"/>
              <a:ext cx="273316" cy="3227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650" b="1" dirty="0">
                  <a:solidFill>
                    <a:srgbClr val="0B1220"/>
                  </a:solidFill>
                  <a:latin typeface="Consolas"/>
                  <a:ea typeface="Consolas"/>
                  <a:cs typeface="Consolas"/>
                </a:rPr>
                <a:t>01</a:t>
              </a:r>
            </a:p>
          </p:txBody>
        </p:sp>
        <p:sp>
          <p:nvSpPr>
            <p:cNvPr id="18" name="Rectangle 18"/>
            <p:cNvSpPr/>
            <p:nvPr/>
          </p:nvSpPr>
          <p:spPr>
            <a:xfrm>
              <a:off x="685800" y="2762250"/>
              <a:ext cx="1676400" cy="2952750"/>
            </a:xfrm>
            <a:prstGeom prst="roundRect">
              <a:avLst>
                <a:gd name="adj" fmla="val 2273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grpSp>
          <p:nvGrpSpPr>
            <p:cNvPr id="26" name="Group 26"/>
            <p:cNvGrpSpPr/>
            <p:nvPr/>
          </p:nvGrpSpPr>
          <p:grpSpPr>
            <a:xfrm>
              <a:off x="1364803" y="2984500"/>
              <a:ext cx="318395" cy="317501"/>
              <a:chOff x="1364803" y="2984500"/>
              <a:chExt cx="318395" cy="317501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1364803" y="3127375"/>
                <a:ext cx="48520" cy="31750"/>
              </a:xfrm>
              <a:custGeom>
                <a:avLst/>
                <a:gdLst/>
                <a:ahLst/>
                <a:cxnLst/>
                <a:rect l="l" t="t" r="r" b="b"/>
                <a:pathLst>
                  <a:path w="48520" h="31750">
                    <a:moveTo>
                      <a:pt x="32197" y="0"/>
                    </a:moveTo>
                    <a:cubicBezTo>
                      <a:pt x="40597" y="9"/>
                      <a:pt x="47535" y="6560"/>
                      <a:pt x="48028" y="14945"/>
                    </a:cubicBezTo>
                    <a:cubicBezTo>
                      <a:pt x="48520" y="23330"/>
                      <a:pt x="42395" y="30647"/>
                      <a:pt x="34055" y="31639"/>
                    </a:cubicBezTo>
                    <a:lnTo>
                      <a:pt x="32197" y="31750"/>
                    </a:lnTo>
                    <a:lnTo>
                      <a:pt x="16322" y="31750"/>
                    </a:lnTo>
                    <a:cubicBezTo>
                      <a:pt x="7923" y="31741"/>
                      <a:pt x="984" y="25190"/>
                      <a:pt x="492" y="16805"/>
                    </a:cubicBezTo>
                    <a:cubicBezTo>
                      <a:pt x="0" y="8420"/>
                      <a:pt x="6124" y="1103"/>
                      <a:pt x="14465" y="111"/>
                    </a:cubicBezTo>
                    <a:lnTo>
                      <a:pt x="16322" y="0"/>
                    </a:lnTo>
                    <a:lnTo>
                      <a:pt x="32197" y="0"/>
                    </a:ln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  <p:sp>
            <p:nvSpPr>
              <p:cNvPr id="20" name="Freeform 20"/>
              <p:cNvSpPr/>
              <p:nvPr/>
            </p:nvSpPr>
            <p:spPr>
              <a:xfrm>
                <a:off x="1508125" y="2984500"/>
                <a:ext cx="31750" cy="48072"/>
              </a:xfrm>
              <a:custGeom>
                <a:avLst/>
                <a:gdLst/>
                <a:ahLst/>
                <a:cxnLst/>
                <a:rect l="l" t="t" r="r" b="b"/>
                <a:pathLst>
                  <a:path w="31750" h="48072">
                    <a:moveTo>
                      <a:pt x="15875" y="0"/>
                    </a:moveTo>
                    <a:cubicBezTo>
                      <a:pt x="23923" y="1"/>
                      <a:pt x="30697" y="6025"/>
                      <a:pt x="31639" y="14018"/>
                    </a:cubicBezTo>
                    <a:lnTo>
                      <a:pt x="31750" y="15875"/>
                    </a:lnTo>
                    <a:lnTo>
                      <a:pt x="31750" y="31750"/>
                    </a:lnTo>
                    <a:cubicBezTo>
                      <a:pt x="31741" y="40149"/>
                      <a:pt x="25190" y="47088"/>
                      <a:pt x="16805" y="47580"/>
                    </a:cubicBezTo>
                    <a:cubicBezTo>
                      <a:pt x="8420" y="48072"/>
                      <a:pt x="1103" y="41948"/>
                      <a:pt x="111" y="33607"/>
                    </a:cubicBezTo>
                    <a:lnTo>
                      <a:pt x="0" y="31750"/>
                    </a:lnTo>
                    <a:lnTo>
                      <a:pt x="0" y="15875"/>
                    </a:lnTo>
                    <a:cubicBezTo>
                      <a:pt x="0" y="7107"/>
                      <a:pt x="7107" y="0"/>
                      <a:pt x="15875" y="0"/>
                    </a:cubicBez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  <p:sp>
            <p:nvSpPr>
              <p:cNvPr id="21" name="Freeform 21"/>
              <p:cNvSpPr/>
              <p:nvPr/>
            </p:nvSpPr>
            <p:spPr>
              <a:xfrm>
                <a:off x="1634678" y="3127375"/>
                <a:ext cx="48520" cy="31750"/>
              </a:xfrm>
              <a:custGeom>
                <a:avLst/>
                <a:gdLst/>
                <a:ahLst/>
                <a:cxnLst/>
                <a:rect l="l" t="t" r="r" b="b"/>
                <a:pathLst>
                  <a:path w="48520" h="31750">
                    <a:moveTo>
                      <a:pt x="32197" y="0"/>
                    </a:moveTo>
                    <a:cubicBezTo>
                      <a:pt x="40597" y="9"/>
                      <a:pt x="47535" y="6560"/>
                      <a:pt x="48028" y="14945"/>
                    </a:cubicBezTo>
                    <a:cubicBezTo>
                      <a:pt x="48520" y="23330"/>
                      <a:pt x="42395" y="30647"/>
                      <a:pt x="34055" y="31639"/>
                    </a:cubicBezTo>
                    <a:lnTo>
                      <a:pt x="32197" y="31750"/>
                    </a:lnTo>
                    <a:lnTo>
                      <a:pt x="16322" y="31750"/>
                    </a:lnTo>
                    <a:cubicBezTo>
                      <a:pt x="7923" y="31741"/>
                      <a:pt x="984" y="25190"/>
                      <a:pt x="492" y="16805"/>
                    </a:cubicBezTo>
                    <a:cubicBezTo>
                      <a:pt x="0" y="8420"/>
                      <a:pt x="6124" y="1103"/>
                      <a:pt x="14465" y="111"/>
                    </a:cubicBezTo>
                    <a:lnTo>
                      <a:pt x="16322" y="0"/>
                    </a:lnTo>
                    <a:lnTo>
                      <a:pt x="32197" y="0"/>
                    </a:ln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  <p:sp>
            <p:nvSpPr>
              <p:cNvPr id="22" name="Freeform 22"/>
              <p:cNvSpPr/>
              <p:nvPr/>
            </p:nvSpPr>
            <p:spPr>
              <a:xfrm>
                <a:off x="1404979" y="3024207"/>
                <a:ext cx="45956" cy="46218"/>
              </a:xfrm>
              <a:custGeom>
                <a:avLst/>
                <a:gdLst/>
                <a:ahLst/>
                <a:cxnLst/>
                <a:rect l="l" t="t" r="r" b="b"/>
                <a:pathLst>
                  <a:path w="45956" h="46218">
                    <a:moveTo>
                      <a:pt x="6197" y="6220"/>
                    </a:moveTo>
                    <a:cubicBezTo>
                      <a:pt x="11853" y="565"/>
                      <a:pt x="20833" y="0"/>
                      <a:pt x="27152" y="4902"/>
                    </a:cubicBezTo>
                    <a:lnTo>
                      <a:pt x="28645" y="6220"/>
                    </a:lnTo>
                    <a:lnTo>
                      <a:pt x="39757" y="17332"/>
                    </a:lnTo>
                    <a:cubicBezTo>
                      <a:pt x="45666" y="23261"/>
                      <a:pt x="45956" y="32760"/>
                      <a:pt x="40420" y="39038"/>
                    </a:cubicBezTo>
                    <a:cubicBezTo>
                      <a:pt x="34884" y="45316"/>
                      <a:pt x="25424" y="46218"/>
                      <a:pt x="18802" y="41097"/>
                    </a:cubicBezTo>
                    <a:lnTo>
                      <a:pt x="17310" y="39780"/>
                    </a:lnTo>
                    <a:lnTo>
                      <a:pt x="6197" y="28667"/>
                    </a:lnTo>
                    <a:cubicBezTo>
                      <a:pt x="0" y="22468"/>
                      <a:pt x="0" y="12419"/>
                      <a:pt x="6197" y="6220"/>
                    </a:cubicBez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  <p:sp>
            <p:nvSpPr>
              <p:cNvPr id="23" name="Freeform 23"/>
              <p:cNvSpPr/>
              <p:nvPr/>
            </p:nvSpPr>
            <p:spPr>
              <a:xfrm>
                <a:off x="1596827" y="3024228"/>
                <a:ext cx="46436" cy="45958"/>
              </a:xfrm>
              <a:custGeom>
                <a:avLst/>
                <a:gdLst/>
                <a:ahLst/>
                <a:cxnLst/>
                <a:rect l="l" t="t" r="r" b="b"/>
                <a:pathLst>
                  <a:path w="46436" h="45958">
                    <a:moveTo>
                      <a:pt x="17550" y="6199"/>
                    </a:moveTo>
                    <a:cubicBezTo>
                      <a:pt x="23479" y="290"/>
                      <a:pt x="32978" y="0"/>
                      <a:pt x="39256" y="5536"/>
                    </a:cubicBezTo>
                    <a:cubicBezTo>
                      <a:pt x="45534" y="11072"/>
                      <a:pt x="46436" y="20532"/>
                      <a:pt x="41315" y="27154"/>
                    </a:cubicBezTo>
                    <a:lnTo>
                      <a:pt x="39998" y="28646"/>
                    </a:lnTo>
                    <a:lnTo>
                      <a:pt x="28885" y="39759"/>
                    </a:lnTo>
                    <a:cubicBezTo>
                      <a:pt x="22956" y="45668"/>
                      <a:pt x="13458" y="45958"/>
                      <a:pt x="7180" y="40422"/>
                    </a:cubicBezTo>
                    <a:cubicBezTo>
                      <a:pt x="901" y="34885"/>
                      <a:pt x="0" y="25426"/>
                      <a:pt x="5120" y="18804"/>
                    </a:cubicBezTo>
                    <a:lnTo>
                      <a:pt x="6438" y="17311"/>
                    </a:lnTo>
                    <a:lnTo>
                      <a:pt x="17550" y="6199"/>
                    </a:ln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  <p:sp>
            <p:nvSpPr>
              <p:cNvPr id="24" name="Freeform 24"/>
              <p:cNvSpPr/>
              <p:nvPr/>
            </p:nvSpPr>
            <p:spPr>
              <a:xfrm>
                <a:off x="1476375" y="3238501"/>
                <a:ext cx="95250" cy="63500"/>
              </a:xfrm>
              <a:custGeom>
                <a:avLst/>
                <a:gdLst/>
                <a:ahLst/>
                <a:cxnLst/>
                <a:rect l="l" t="t" r="r" b="b"/>
                <a:pathLst>
                  <a:path w="95250" h="63500">
                    <a:moveTo>
                      <a:pt x="79375" y="0"/>
                    </a:moveTo>
                    <a:cubicBezTo>
                      <a:pt x="88143" y="0"/>
                      <a:pt x="95250" y="7107"/>
                      <a:pt x="95250" y="15875"/>
                    </a:cubicBezTo>
                    <a:cubicBezTo>
                      <a:pt x="95250" y="42178"/>
                      <a:pt x="73928" y="63500"/>
                      <a:pt x="47625" y="63500"/>
                    </a:cubicBezTo>
                    <a:cubicBezTo>
                      <a:pt x="21322" y="63500"/>
                      <a:pt x="0" y="42178"/>
                      <a:pt x="0" y="15875"/>
                    </a:cubicBezTo>
                    <a:cubicBezTo>
                      <a:pt x="1" y="7827"/>
                      <a:pt x="6025" y="1053"/>
                      <a:pt x="14018" y="111"/>
                    </a:cubicBezTo>
                    <a:lnTo>
                      <a:pt x="15875" y="0"/>
                    </a:lnTo>
                    <a:lnTo>
                      <a:pt x="79375" y="0"/>
                    </a:ln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  <p:sp>
            <p:nvSpPr>
              <p:cNvPr id="25" name="Freeform 25"/>
              <p:cNvSpPr/>
              <p:nvPr/>
            </p:nvSpPr>
            <p:spPr>
              <a:xfrm>
                <a:off x="1420673" y="3048000"/>
                <a:ext cx="206654" cy="174625"/>
              </a:xfrm>
              <a:custGeom>
                <a:avLst/>
                <a:gdLst/>
                <a:ahLst/>
                <a:cxnLst/>
                <a:rect l="l" t="t" r="r" b="b"/>
                <a:pathLst>
                  <a:path w="206654" h="174625">
                    <a:moveTo>
                      <a:pt x="103327" y="0"/>
                    </a:moveTo>
                    <a:cubicBezTo>
                      <a:pt x="144326" y="0"/>
                      <a:pt x="180725" y="26235"/>
                      <a:pt x="193689" y="65129"/>
                    </a:cubicBezTo>
                    <a:cubicBezTo>
                      <a:pt x="206654" y="104024"/>
                      <a:pt x="193276" y="146851"/>
                      <a:pt x="160477" y="171450"/>
                    </a:cubicBezTo>
                    <a:cubicBezTo>
                      <a:pt x="158289" y="173094"/>
                      <a:pt x="155714" y="174144"/>
                      <a:pt x="153000" y="174498"/>
                    </a:cubicBezTo>
                    <a:lnTo>
                      <a:pt x="150952" y="174625"/>
                    </a:lnTo>
                    <a:lnTo>
                      <a:pt x="55702" y="174625"/>
                    </a:lnTo>
                    <a:cubicBezTo>
                      <a:pt x="52267" y="174625"/>
                      <a:pt x="48925" y="173511"/>
                      <a:pt x="46177" y="171450"/>
                    </a:cubicBezTo>
                    <a:cubicBezTo>
                      <a:pt x="13378" y="146851"/>
                      <a:pt x="0" y="104024"/>
                      <a:pt x="12965" y="65129"/>
                    </a:cubicBezTo>
                    <a:cubicBezTo>
                      <a:pt x="25930" y="26235"/>
                      <a:pt x="62329" y="0"/>
                      <a:pt x="103327" y="0"/>
                    </a:cubicBez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</p:grpSp>
        <p:sp>
          <p:nvSpPr>
            <p:cNvPr id="27" name="TextBox 27"/>
            <p:cNvSpPr txBox="1"/>
            <p:nvPr/>
          </p:nvSpPr>
          <p:spPr>
            <a:xfrm>
              <a:off x="1260424" y="3444240"/>
              <a:ext cx="527152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总纲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1153668" y="3892868"/>
              <a:ext cx="740664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思想转变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1022680" y="4159568"/>
              <a:ext cx="1002640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AI 原理认知</a:t>
              </a:r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2514600" y="2047875"/>
            <a:ext cx="1676400" cy="3667125"/>
            <a:chOff x="2514600" y="2047875"/>
            <a:chExt cx="1676400" cy="3667125"/>
          </a:xfrm>
        </p:grpSpPr>
        <p:sp>
          <p:nvSpPr>
            <p:cNvPr id="31" name="Ellipse 31"/>
            <p:cNvSpPr/>
            <p:nvPr/>
          </p:nvSpPr>
          <p:spPr>
            <a:xfrm>
              <a:off x="3067050" y="2047875"/>
              <a:ext cx="571500" cy="571500"/>
            </a:xfrm>
            <a:prstGeom prst="ellipse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32" name="TextBox 32"/>
            <p:cNvSpPr txBox="1"/>
            <p:nvPr/>
          </p:nvSpPr>
          <p:spPr>
            <a:xfrm>
              <a:off x="3216142" y="2250758"/>
              <a:ext cx="273316" cy="3227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650" b="1" dirty="0">
                  <a:solidFill>
                    <a:srgbClr val="0B1220"/>
                  </a:solidFill>
                  <a:latin typeface="Consolas"/>
                  <a:ea typeface="Consolas"/>
                  <a:cs typeface="Consolas"/>
                </a:rPr>
                <a:t>02</a:t>
              </a:r>
            </a:p>
          </p:txBody>
        </p:sp>
        <p:sp>
          <p:nvSpPr>
            <p:cNvPr id="33" name="Rectangle 33"/>
            <p:cNvSpPr/>
            <p:nvPr/>
          </p:nvSpPr>
          <p:spPr>
            <a:xfrm>
              <a:off x="2514600" y="2762250"/>
              <a:ext cx="1676400" cy="2952750"/>
            </a:xfrm>
            <a:prstGeom prst="roundRect">
              <a:avLst>
                <a:gd name="adj" fmla="val 2273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34" name="Freeform 34"/>
            <p:cNvSpPr/>
            <p:nvPr/>
          </p:nvSpPr>
          <p:spPr>
            <a:xfrm>
              <a:off x="3225800" y="2984365"/>
              <a:ext cx="254001" cy="318083"/>
            </a:xfrm>
            <a:custGeom>
              <a:avLst/>
              <a:gdLst/>
              <a:ahLst/>
              <a:cxnLst/>
              <a:rect l="l" t="t" r="r" b="b"/>
              <a:pathLst>
                <a:path w="254001" h="318083">
                  <a:moveTo>
                    <a:pt x="0" y="47760"/>
                  </a:moveTo>
                  <a:cubicBezTo>
                    <a:pt x="1" y="43495"/>
                    <a:pt x="1717" y="39410"/>
                    <a:pt x="4763" y="36425"/>
                  </a:cubicBezTo>
                  <a:cubicBezTo>
                    <a:pt x="40672" y="1223"/>
                    <a:pt x="97760" y="0"/>
                    <a:pt x="135144" y="33631"/>
                  </a:cubicBezTo>
                  <a:lnTo>
                    <a:pt x="140716" y="38838"/>
                  </a:lnTo>
                  <a:cubicBezTo>
                    <a:pt x="164668" y="59823"/>
                    <a:pt x="200458" y="59823"/>
                    <a:pt x="224409" y="38838"/>
                  </a:cubicBezTo>
                  <a:lnTo>
                    <a:pt x="228362" y="35234"/>
                  </a:lnTo>
                  <a:cubicBezTo>
                    <a:pt x="238046" y="27567"/>
                    <a:pt x="252604" y="33695"/>
                    <a:pt x="253921" y="45966"/>
                  </a:cubicBezTo>
                  <a:lnTo>
                    <a:pt x="254001" y="47760"/>
                  </a:lnTo>
                  <a:lnTo>
                    <a:pt x="254001" y="190635"/>
                  </a:lnTo>
                  <a:cubicBezTo>
                    <a:pt x="254000" y="194900"/>
                    <a:pt x="252284" y="198985"/>
                    <a:pt x="249238" y="201970"/>
                  </a:cubicBezTo>
                  <a:cubicBezTo>
                    <a:pt x="213329" y="237172"/>
                    <a:pt x="156241" y="238395"/>
                    <a:pt x="118856" y="204764"/>
                  </a:cubicBezTo>
                  <a:lnTo>
                    <a:pt x="113284" y="199557"/>
                  </a:lnTo>
                  <a:cubicBezTo>
                    <a:pt x="90136" y="179275"/>
                    <a:pt x="55775" y="178512"/>
                    <a:pt x="31750" y="197747"/>
                  </a:cubicBezTo>
                  <a:lnTo>
                    <a:pt x="31750" y="301760"/>
                  </a:lnTo>
                  <a:cubicBezTo>
                    <a:pt x="31741" y="310160"/>
                    <a:pt x="25190" y="317098"/>
                    <a:pt x="16805" y="317590"/>
                  </a:cubicBezTo>
                  <a:cubicBezTo>
                    <a:pt x="8420" y="318083"/>
                    <a:pt x="1103" y="311958"/>
                    <a:pt x="111" y="303618"/>
                  </a:cubicBezTo>
                  <a:lnTo>
                    <a:pt x="0" y="301760"/>
                  </a:lnTo>
                  <a:lnTo>
                    <a:pt x="0" y="47760"/>
                  </a:ln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35" name="TextBox 35"/>
            <p:cNvSpPr txBox="1"/>
            <p:nvPr/>
          </p:nvSpPr>
          <p:spPr>
            <a:xfrm>
              <a:off x="2834792" y="3444240"/>
              <a:ext cx="1036015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战略启动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2982468" y="3892868"/>
              <a:ext cx="740664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目标量化</a:t>
              </a:r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2787101" y="4159568"/>
              <a:ext cx="1131399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路线图 + 组织</a:t>
              </a:r>
            </a:p>
          </p:txBody>
        </p:sp>
      </p:grpSp>
      <p:grpSp>
        <p:nvGrpSpPr>
          <p:cNvPr id="47" name="Group 47"/>
          <p:cNvGrpSpPr/>
          <p:nvPr/>
        </p:nvGrpSpPr>
        <p:grpSpPr>
          <a:xfrm>
            <a:off x="4343400" y="2047875"/>
            <a:ext cx="1676400" cy="3667125"/>
            <a:chOff x="4343400" y="2047875"/>
            <a:chExt cx="1676400" cy="3667125"/>
          </a:xfrm>
        </p:grpSpPr>
        <p:sp>
          <p:nvSpPr>
            <p:cNvPr id="39" name="Ellipse 39"/>
            <p:cNvSpPr/>
            <p:nvPr/>
          </p:nvSpPr>
          <p:spPr>
            <a:xfrm>
              <a:off x="4895850" y="2047875"/>
              <a:ext cx="571500" cy="571500"/>
            </a:xfrm>
            <a:prstGeom prst="ellipse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5044942" y="2250758"/>
              <a:ext cx="273316" cy="3227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650" b="1" dirty="0">
                  <a:solidFill>
                    <a:srgbClr val="0B1220"/>
                  </a:solidFill>
                  <a:latin typeface="Consolas"/>
                  <a:ea typeface="Consolas"/>
                  <a:cs typeface="Consolas"/>
                </a:rPr>
                <a:t>03</a:t>
              </a:r>
            </a:p>
          </p:txBody>
        </p:sp>
        <p:sp>
          <p:nvSpPr>
            <p:cNvPr id="41" name="Rectangle 41"/>
            <p:cNvSpPr/>
            <p:nvPr/>
          </p:nvSpPr>
          <p:spPr>
            <a:xfrm>
              <a:off x="4343400" y="2762250"/>
              <a:ext cx="1676400" cy="2952750"/>
            </a:xfrm>
            <a:prstGeom prst="roundRect">
              <a:avLst>
                <a:gd name="adj" fmla="val 2273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42" name="Freeform 42"/>
            <p:cNvSpPr/>
            <p:nvPr/>
          </p:nvSpPr>
          <p:spPr>
            <a:xfrm>
              <a:off x="5003641" y="3016250"/>
              <a:ext cx="352584" cy="254001"/>
            </a:xfrm>
            <a:custGeom>
              <a:avLst/>
              <a:gdLst/>
              <a:ahLst/>
              <a:cxnLst/>
              <a:rect l="l" t="t" r="r" b="b"/>
              <a:pathLst>
                <a:path w="352584" h="254001">
                  <a:moveTo>
                    <a:pt x="289084" y="149717"/>
                  </a:moveTo>
                  <a:lnTo>
                    <a:pt x="289084" y="190500"/>
                  </a:lnTo>
                  <a:cubicBezTo>
                    <a:pt x="289084" y="228569"/>
                    <a:pt x="238205" y="254001"/>
                    <a:pt x="177959" y="254001"/>
                  </a:cubicBezTo>
                  <a:cubicBezTo>
                    <a:pt x="117713" y="254001"/>
                    <a:pt x="66834" y="228569"/>
                    <a:pt x="66834" y="190500"/>
                  </a:cubicBezTo>
                  <a:lnTo>
                    <a:pt x="66834" y="149717"/>
                  </a:lnTo>
                  <a:lnTo>
                    <a:pt x="160274" y="187087"/>
                  </a:lnTo>
                  <a:cubicBezTo>
                    <a:pt x="170456" y="191164"/>
                    <a:pt x="181732" y="191601"/>
                    <a:pt x="192199" y="188326"/>
                  </a:cubicBezTo>
                  <a:lnTo>
                    <a:pt x="195644" y="187087"/>
                  </a:lnTo>
                  <a:close/>
                  <a:moveTo>
                    <a:pt x="320834" y="102807"/>
                  </a:moveTo>
                  <a:lnTo>
                    <a:pt x="183849" y="157607"/>
                  </a:lnTo>
                  <a:cubicBezTo>
                    <a:pt x="180068" y="159118"/>
                    <a:pt x="175851" y="159118"/>
                    <a:pt x="172069" y="157607"/>
                  </a:cubicBezTo>
                  <a:lnTo>
                    <a:pt x="13319" y="94107"/>
                  </a:lnTo>
                  <a:cubicBezTo>
                    <a:pt x="0" y="88789"/>
                    <a:pt x="0" y="69961"/>
                    <a:pt x="13319" y="64643"/>
                  </a:cubicBezTo>
                  <a:lnTo>
                    <a:pt x="172069" y="1143"/>
                  </a:lnTo>
                  <a:cubicBezTo>
                    <a:pt x="173318" y="641"/>
                    <a:pt x="174625" y="299"/>
                    <a:pt x="175959" y="127"/>
                  </a:cubicBezTo>
                  <a:lnTo>
                    <a:pt x="177959" y="0"/>
                  </a:lnTo>
                  <a:lnTo>
                    <a:pt x="179959" y="127"/>
                  </a:lnTo>
                  <a:cubicBezTo>
                    <a:pt x="181294" y="299"/>
                    <a:pt x="182601" y="641"/>
                    <a:pt x="183849" y="1143"/>
                  </a:cubicBezTo>
                  <a:lnTo>
                    <a:pt x="343107" y="64850"/>
                  </a:lnTo>
                  <a:lnTo>
                    <a:pt x="344822" y="65723"/>
                  </a:lnTo>
                  <a:lnTo>
                    <a:pt x="346393" y="66802"/>
                  </a:lnTo>
                  <a:lnTo>
                    <a:pt x="347790" y="68009"/>
                  </a:lnTo>
                  <a:lnTo>
                    <a:pt x="348981" y="69310"/>
                  </a:lnTo>
                  <a:lnTo>
                    <a:pt x="349536" y="70009"/>
                  </a:lnTo>
                  <a:lnTo>
                    <a:pt x="350695" y="71835"/>
                  </a:lnTo>
                  <a:lnTo>
                    <a:pt x="351521" y="73660"/>
                  </a:lnTo>
                  <a:lnTo>
                    <a:pt x="352061" y="75279"/>
                  </a:lnTo>
                  <a:lnTo>
                    <a:pt x="352457" y="77423"/>
                  </a:lnTo>
                  <a:lnTo>
                    <a:pt x="352553" y="78343"/>
                  </a:lnTo>
                  <a:lnTo>
                    <a:pt x="352584" y="174625"/>
                  </a:lnTo>
                  <a:cubicBezTo>
                    <a:pt x="352584" y="183393"/>
                    <a:pt x="345477" y="190500"/>
                    <a:pt x="336709" y="190500"/>
                  </a:cubicBezTo>
                  <a:cubicBezTo>
                    <a:pt x="327942" y="190500"/>
                    <a:pt x="320834" y="183393"/>
                    <a:pt x="320834" y="174625"/>
                  </a:cubicBez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43" name="TextBox 43"/>
            <p:cNvSpPr txBox="1"/>
            <p:nvPr/>
          </p:nvSpPr>
          <p:spPr>
            <a:xfrm>
              <a:off x="4663592" y="3444240"/>
              <a:ext cx="1036015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全员赋能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4811268" y="3892868"/>
              <a:ext cx="740664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工具选型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4747660" y="4159568"/>
              <a:ext cx="867880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培训 100%</a:t>
              </a:r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4720400" y="4426268"/>
              <a:ext cx="922401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规范资产化</a:t>
              </a:r>
            </a:p>
          </p:txBody>
        </p:sp>
      </p:grpSp>
      <p:grpSp>
        <p:nvGrpSpPr>
          <p:cNvPr id="59" name="Group 59"/>
          <p:cNvGrpSpPr/>
          <p:nvPr/>
        </p:nvGrpSpPr>
        <p:grpSpPr>
          <a:xfrm>
            <a:off x="6172200" y="2047875"/>
            <a:ext cx="1676400" cy="3667125"/>
            <a:chOff x="6172200" y="2047875"/>
            <a:chExt cx="1676400" cy="3667125"/>
          </a:xfrm>
        </p:grpSpPr>
        <p:sp>
          <p:nvSpPr>
            <p:cNvPr id="48" name="Ellipse 48"/>
            <p:cNvSpPr/>
            <p:nvPr/>
          </p:nvSpPr>
          <p:spPr>
            <a:xfrm>
              <a:off x="6724650" y="2047875"/>
              <a:ext cx="571500" cy="571500"/>
            </a:xfrm>
            <a:prstGeom prst="ellipse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49" name="TextBox 49"/>
            <p:cNvSpPr txBox="1"/>
            <p:nvPr/>
          </p:nvSpPr>
          <p:spPr>
            <a:xfrm>
              <a:off x="6873742" y="2250758"/>
              <a:ext cx="273316" cy="3227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650" b="1" dirty="0">
                  <a:solidFill>
                    <a:srgbClr val="0B1220"/>
                  </a:solidFill>
                  <a:latin typeface="Consolas"/>
                  <a:ea typeface="Consolas"/>
                  <a:cs typeface="Consolas"/>
                </a:rPr>
                <a:t>04</a:t>
              </a:r>
            </a:p>
          </p:txBody>
        </p:sp>
        <p:sp>
          <p:nvSpPr>
            <p:cNvPr id="50" name="Rectangle 50"/>
            <p:cNvSpPr/>
            <p:nvPr/>
          </p:nvSpPr>
          <p:spPr>
            <a:xfrm>
              <a:off x="6172200" y="2762250"/>
              <a:ext cx="1676400" cy="2952750"/>
            </a:xfrm>
            <a:prstGeom prst="roundRect">
              <a:avLst>
                <a:gd name="adj" fmla="val 2273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grpSp>
          <p:nvGrpSpPr>
            <p:cNvPr id="54" name="Group 54"/>
            <p:cNvGrpSpPr/>
            <p:nvPr/>
          </p:nvGrpSpPr>
          <p:grpSpPr>
            <a:xfrm>
              <a:off x="6867524" y="2984500"/>
              <a:ext cx="285752" cy="317501"/>
              <a:chOff x="6867524" y="2984500"/>
              <a:chExt cx="285752" cy="317501"/>
            </a:xfrm>
          </p:grpSpPr>
          <p:sp>
            <p:nvSpPr>
              <p:cNvPr id="51" name="Freeform 51"/>
              <p:cNvSpPr/>
              <p:nvPr/>
            </p:nvSpPr>
            <p:spPr>
              <a:xfrm>
                <a:off x="6867525" y="3202480"/>
                <a:ext cx="285751" cy="99521"/>
              </a:xfrm>
              <a:custGeom>
                <a:avLst/>
                <a:gdLst/>
                <a:ahLst/>
                <a:cxnLst/>
                <a:rect l="l" t="t" r="r" b="b"/>
                <a:pathLst>
                  <a:path w="285751" h="99521">
                    <a:moveTo>
                      <a:pt x="0" y="0"/>
                    </a:moveTo>
                    <a:cubicBezTo>
                      <a:pt x="31242" y="23924"/>
                      <a:pt x="83090" y="36020"/>
                      <a:pt x="142875" y="36020"/>
                    </a:cubicBezTo>
                    <a:cubicBezTo>
                      <a:pt x="202565" y="36020"/>
                      <a:pt x="254397" y="23955"/>
                      <a:pt x="285751" y="270"/>
                    </a:cubicBezTo>
                    <a:lnTo>
                      <a:pt x="285751" y="36020"/>
                    </a:lnTo>
                    <a:cubicBezTo>
                      <a:pt x="285751" y="74517"/>
                      <a:pt x="223917" y="98505"/>
                      <a:pt x="147749" y="99489"/>
                    </a:cubicBezTo>
                    <a:lnTo>
                      <a:pt x="142875" y="99521"/>
                    </a:lnTo>
                    <a:cubicBezTo>
                      <a:pt x="64484" y="99521"/>
                      <a:pt x="0" y="75343"/>
                      <a:pt x="0" y="36020"/>
                    </a:cubicBez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  <p:sp>
            <p:nvSpPr>
              <p:cNvPr id="52" name="Freeform 52"/>
              <p:cNvSpPr/>
              <p:nvPr/>
            </p:nvSpPr>
            <p:spPr>
              <a:xfrm>
                <a:off x="6867525" y="3107230"/>
                <a:ext cx="285751" cy="99521"/>
              </a:xfrm>
              <a:custGeom>
                <a:avLst/>
                <a:gdLst/>
                <a:ahLst/>
                <a:cxnLst/>
                <a:rect l="l" t="t" r="r" b="b"/>
                <a:pathLst>
                  <a:path w="285751" h="99521">
                    <a:moveTo>
                      <a:pt x="0" y="0"/>
                    </a:moveTo>
                    <a:cubicBezTo>
                      <a:pt x="31242" y="23924"/>
                      <a:pt x="83090" y="36020"/>
                      <a:pt x="142875" y="36020"/>
                    </a:cubicBezTo>
                    <a:cubicBezTo>
                      <a:pt x="202565" y="36020"/>
                      <a:pt x="254397" y="23955"/>
                      <a:pt x="285751" y="270"/>
                    </a:cubicBezTo>
                    <a:lnTo>
                      <a:pt x="285751" y="36020"/>
                    </a:lnTo>
                    <a:cubicBezTo>
                      <a:pt x="285751" y="75343"/>
                      <a:pt x="221266" y="99521"/>
                      <a:pt x="142875" y="99521"/>
                    </a:cubicBezTo>
                    <a:cubicBezTo>
                      <a:pt x="66707" y="99521"/>
                      <a:pt x="3651" y="76692"/>
                      <a:pt x="333" y="39275"/>
                    </a:cubicBezTo>
                    <a:lnTo>
                      <a:pt x="79" y="37671"/>
                    </a:lnTo>
                    <a:lnTo>
                      <a:pt x="0" y="36020"/>
                    </a:ln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  <p:sp>
            <p:nvSpPr>
              <p:cNvPr id="53" name="Freeform 53"/>
              <p:cNvSpPr/>
              <p:nvPr/>
            </p:nvSpPr>
            <p:spPr>
              <a:xfrm>
                <a:off x="6867524" y="2984500"/>
                <a:ext cx="285752" cy="127000"/>
              </a:xfrm>
              <a:custGeom>
                <a:avLst/>
                <a:gdLst/>
                <a:ahLst/>
                <a:cxnLst/>
                <a:rect l="l" t="t" r="r" b="b"/>
                <a:pathLst>
                  <a:path w="285752" h="127000">
                    <a:moveTo>
                      <a:pt x="142877" y="0"/>
                    </a:moveTo>
                    <a:cubicBezTo>
                      <a:pt x="159402" y="0"/>
                      <a:pt x="175325" y="1080"/>
                      <a:pt x="190136" y="3143"/>
                    </a:cubicBezTo>
                    <a:lnTo>
                      <a:pt x="197582" y="4270"/>
                    </a:lnTo>
                    <a:cubicBezTo>
                      <a:pt x="206472" y="5752"/>
                      <a:pt x="214865" y="7594"/>
                      <a:pt x="222760" y="9795"/>
                    </a:cubicBezTo>
                    <a:lnTo>
                      <a:pt x="229745" y="11875"/>
                    </a:lnTo>
                    <a:lnTo>
                      <a:pt x="230935" y="12256"/>
                    </a:lnTo>
                    <a:cubicBezTo>
                      <a:pt x="235256" y="13676"/>
                      <a:pt x="239519" y="15265"/>
                      <a:pt x="243715" y="17018"/>
                    </a:cubicBezTo>
                    <a:lnTo>
                      <a:pt x="246874" y="18383"/>
                    </a:lnTo>
                    <a:cubicBezTo>
                      <a:pt x="252536" y="20944"/>
                      <a:pt x="257653" y="23749"/>
                      <a:pt x="262225" y="26797"/>
                    </a:cubicBezTo>
                    <a:cubicBezTo>
                      <a:pt x="263971" y="27961"/>
                      <a:pt x="265628" y="29152"/>
                      <a:pt x="267194" y="30369"/>
                    </a:cubicBezTo>
                    <a:cubicBezTo>
                      <a:pt x="271162" y="33448"/>
                      <a:pt x="274729" y="37010"/>
                      <a:pt x="277814" y="40973"/>
                    </a:cubicBezTo>
                    <a:lnTo>
                      <a:pt x="279259" y="43005"/>
                    </a:lnTo>
                    <a:cubicBezTo>
                      <a:pt x="280000" y="44117"/>
                      <a:pt x="280682" y="45233"/>
                      <a:pt x="281307" y="46355"/>
                    </a:cubicBezTo>
                    <a:lnTo>
                      <a:pt x="282418" y="48562"/>
                    </a:lnTo>
                    <a:cubicBezTo>
                      <a:pt x="284143" y="52266"/>
                      <a:pt x="285201" y="56129"/>
                      <a:pt x="285593" y="60150"/>
                    </a:cubicBezTo>
                    <a:lnTo>
                      <a:pt x="285752" y="63500"/>
                    </a:lnTo>
                    <a:cubicBezTo>
                      <a:pt x="285752" y="102823"/>
                      <a:pt x="221267" y="127000"/>
                      <a:pt x="142877" y="127000"/>
                    </a:cubicBezTo>
                    <a:cubicBezTo>
                      <a:pt x="66708" y="127000"/>
                      <a:pt x="3653" y="104172"/>
                      <a:pt x="335" y="66755"/>
                    </a:cubicBezTo>
                    <a:cubicBezTo>
                      <a:pt x="112" y="65684"/>
                      <a:pt x="0" y="64594"/>
                      <a:pt x="1" y="63500"/>
                    </a:cubicBezTo>
                    <a:lnTo>
                      <a:pt x="81" y="61849"/>
                    </a:lnTo>
                    <a:lnTo>
                      <a:pt x="335" y="60262"/>
                    </a:lnTo>
                    <a:cubicBezTo>
                      <a:pt x="3589" y="23654"/>
                      <a:pt x="63993" y="1000"/>
                      <a:pt x="137924" y="32"/>
                    </a:cubicBez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</p:grpSp>
        <p:sp>
          <p:nvSpPr>
            <p:cNvPr id="55" name="TextBox 55"/>
            <p:cNvSpPr txBox="1"/>
            <p:nvPr/>
          </p:nvSpPr>
          <p:spPr>
            <a:xfrm>
              <a:off x="6492392" y="3444240"/>
              <a:ext cx="1036015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基础设施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6624295" y="3892868"/>
              <a:ext cx="772211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业务 RAG</a:t>
              </a: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6640068" y="4159568"/>
              <a:ext cx="740664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代码图谱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6608384" y="4426268"/>
              <a:ext cx="804032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Skill 仓库</a:t>
              </a:r>
            </a:p>
          </p:txBody>
        </p:sp>
      </p:grpSp>
      <p:grpSp>
        <p:nvGrpSpPr>
          <p:cNvPr id="68" name="Group 68"/>
          <p:cNvGrpSpPr/>
          <p:nvPr/>
        </p:nvGrpSpPr>
        <p:grpSpPr>
          <a:xfrm>
            <a:off x="8001000" y="2047875"/>
            <a:ext cx="1676400" cy="3667125"/>
            <a:chOff x="8001000" y="2047875"/>
            <a:chExt cx="1676400" cy="3667125"/>
          </a:xfrm>
        </p:grpSpPr>
        <p:sp>
          <p:nvSpPr>
            <p:cNvPr id="60" name="Ellipse 60"/>
            <p:cNvSpPr/>
            <p:nvPr/>
          </p:nvSpPr>
          <p:spPr>
            <a:xfrm>
              <a:off x="8553450" y="2047875"/>
              <a:ext cx="571500" cy="571500"/>
            </a:xfrm>
            <a:prstGeom prst="ellipse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61" name="TextBox 61"/>
            <p:cNvSpPr txBox="1"/>
            <p:nvPr/>
          </p:nvSpPr>
          <p:spPr>
            <a:xfrm>
              <a:off x="8702542" y="2250758"/>
              <a:ext cx="273316" cy="3227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650" b="1" dirty="0">
                  <a:solidFill>
                    <a:srgbClr val="0B1220"/>
                  </a:solidFill>
                  <a:latin typeface="Consolas"/>
                  <a:ea typeface="Consolas"/>
                  <a:cs typeface="Consolas"/>
                </a:rPr>
                <a:t>05</a:t>
              </a:r>
            </a:p>
          </p:txBody>
        </p:sp>
        <p:sp>
          <p:nvSpPr>
            <p:cNvPr id="62" name="Rectangle 62"/>
            <p:cNvSpPr/>
            <p:nvPr/>
          </p:nvSpPr>
          <p:spPr>
            <a:xfrm>
              <a:off x="8001000" y="2762250"/>
              <a:ext cx="1676400" cy="2952750"/>
            </a:xfrm>
            <a:prstGeom prst="roundRect">
              <a:avLst>
                <a:gd name="adj" fmla="val 2273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63" name="Freeform 63"/>
            <p:cNvSpPr/>
            <p:nvPr/>
          </p:nvSpPr>
          <p:spPr>
            <a:xfrm>
              <a:off x="8680450" y="2977389"/>
              <a:ext cx="333852" cy="334399"/>
            </a:xfrm>
            <a:custGeom>
              <a:avLst/>
              <a:gdLst/>
              <a:ahLst/>
              <a:cxnLst/>
              <a:rect l="l" t="t" r="r" b="b"/>
              <a:pathLst>
                <a:path w="333852" h="334399">
                  <a:moveTo>
                    <a:pt x="238125" y="28384"/>
                  </a:moveTo>
                  <a:cubicBezTo>
                    <a:pt x="304283" y="66582"/>
                    <a:pt x="333852" y="146484"/>
                    <a:pt x="308499" y="218548"/>
                  </a:cubicBezTo>
                  <a:cubicBezTo>
                    <a:pt x="283147" y="290612"/>
                    <a:pt x="210062" y="334399"/>
                    <a:pt x="134561" y="322760"/>
                  </a:cubicBezTo>
                  <a:cubicBezTo>
                    <a:pt x="59059" y="311122"/>
                    <a:pt x="2554" y="247358"/>
                    <a:pt x="79" y="171005"/>
                  </a:cubicBezTo>
                  <a:lnTo>
                    <a:pt x="0" y="165861"/>
                  </a:lnTo>
                  <a:lnTo>
                    <a:pt x="79" y="160718"/>
                  </a:lnTo>
                  <a:cubicBezTo>
                    <a:pt x="1888" y="104949"/>
                    <a:pt x="32843" y="54223"/>
                    <a:pt x="81612" y="27112"/>
                  </a:cubicBezTo>
                  <a:cubicBezTo>
                    <a:pt x="130381" y="0"/>
                    <a:pt x="189803" y="483"/>
                    <a:pt x="238125" y="28384"/>
                  </a:cubicBezTo>
                  <a:close/>
                  <a:moveTo>
                    <a:pt x="217599" y="122888"/>
                  </a:moveTo>
                  <a:cubicBezTo>
                    <a:pt x="211943" y="117232"/>
                    <a:pt x="202964" y="116668"/>
                    <a:pt x="196644" y="121570"/>
                  </a:cubicBezTo>
                  <a:lnTo>
                    <a:pt x="195152" y="122888"/>
                  </a:lnTo>
                  <a:lnTo>
                    <a:pt x="142875" y="175148"/>
                  </a:lnTo>
                  <a:lnTo>
                    <a:pt x="122349" y="154638"/>
                  </a:lnTo>
                  <a:lnTo>
                    <a:pt x="120857" y="153320"/>
                  </a:lnTo>
                  <a:cubicBezTo>
                    <a:pt x="114537" y="148421"/>
                    <a:pt x="105560" y="148988"/>
                    <a:pt x="99906" y="154642"/>
                  </a:cubicBezTo>
                  <a:cubicBezTo>
                    <a:pt x="94252" y="160296"/>
                    <a:pt x="93685" y="169273"/>
                    <a:pt x="98584" y="175593"/>
                  </a:cubicBezTo>
                  <a:lnTo>
                    <a:pt x="99902" y="177085"/>
                  </a:lnTo>
                  <a:lnTo>
                    <a:pt x="131652" y="208835"/>
                  </a:lnTo>
                  <a:lnTo>
                    <a:pt x="133144" y="210153"/>
                  </a:lnTo>
                  <a:cubicBezTo>
                    <a:pt x="138871" y="214596"/>
                    <a:pt x="146880" y="214596"/>
                    <a:pt x="152607" y="210153"/>
                  </a:cubicBezTo>
                  <a:lnTo>
                    <a:pt x="154099" y="208835"/>
                  </a:lnTo>
                  <a:lnTo>
                    <a:pt x="217599" y="145335"/>
                  </a:lnTo>
                  <a:lnTo>
                    <a:pt x="218917" y="143843"/>
                  </a:lnTo>
                  <a:cubicBezTo>
                    <a:pt x="223819" y="137523"/>
                    <a:pt x="223254" y="128543"/>
                    <a:pt x="217599" y="122888"/>
                  </a:cubicBez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64" name="TextBox 64"/>
            <p:cNvSpPr txBox="1"/>
            <p:nvPr/>
          </p:nvSpPr>
          <p:spPr>
            <a:xfrm>
              <a:off x="8321192" y="3444240"/>
              <a:ext cx="1036015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闭环试点</a:t>
              </a:r>
            </a:p>
          </p:txBody>
        </p:sp>
        <p:sp>
          <p:nvSpPr>
            <p:cNvPr id="65" name="TextBox 65"/>
            <p:cNvSpPr txBox="1"/>
            <p:nvPr/>
          </p:nvSpPr>
          <p:spPr>
            <a:xfrm>
              <a:off x="8408432" y="3892868"/>
              <a:ext cx="861536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350" dirty="0">
                  <a:solidFill>
                    <a:srgbClr val="A8BCD4"/>
                  </a:solidFill>
                  <a:latin typeface="Segoe UI"/>
                  <a:ea typeface="Segoe UI"/>
                  <a:cs typeface="Segoe UI"/>
                </a:rPr>
                <a:t>OpenSpec</a:t>
              </a:r>
            </a:p>
          </p:txBody>
        </p:sp>
        <p:sp>
          <p:nvSpPr>
            <p:cNvPr id="66" name="TextBox 66"/>
            <p:cNvSpPr txBox="1"/>
            <p:nvPr/>
          </p:nvSpPr>
          <p:spPr>
            <a:xfrm>
              <a:off x="8261491" y="4159568"/>
              <a:ext cx="1155417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350" dirty="0">
                  <a:solidFill>
                    <a:srgbClr val="A8BCD4"/>
                  </a:solidFill>
                  <a:latin typeface="Segoe UI"/>
                  <a:ea typeface="Segoe UI"/>
                  <a:cs typeface="Segoe UI"/>
                </a:rPr>
                <a:t>Superpowers</a:t>
              </a:r>
            </a:p>
          </p:txBody>
        </p:sp>
        <p:sp>
          <p:nvSpPr>
            <p:cNvPr id="67" name="TextBox 67"/>
            <p:cNvSpPr txBox="1"/>
            <p:nvPr/>
          </p:nvSpPr>
          <p:spPr>
            <a:xfrm>
              <a:off x="8377999" y="4426268"/>
              <a:ext cx="922401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工作流闭环</a:t>
              </a:r>
            </a:p>
          </p:txBody>
        </p:sp>
      </p:grpSp>
      <p:grpSp>
        <p:nvGrpSpPr>
          <p:cNvPr id="76" name="Group 76"/>
          <p:cNvGrpSpPr/>
          <p:nvPr/>
        </p:nvGrpSpPr>
        <p:grpSpPr>
          <a:xfrm>
            <a:off x="9829800" y="2047875"/>
            <a:ext cx="1676400" cy="3667125"/>
            <a:chOff x="9829800" y="2047875"/>
            <a:chExt cx="1676400" cy="3667125"/>
          </a:xfrm>
        </p:grpSpPr>
        <p:sp>
          <p:nvSpPr>
            <p:cNvPr id="69" name="Ellipse 69"/>
            <p:cNvSpPr/>
            <p:nvPr/>
          </p:nvSpPr>
          <p:spPr>
            <a:xfrm>
              <a:off x="10382250" y="2047875"/>
              <a:ext cx="571500" cy="571500"/>
            </a:xfrm>
            <a:prstGeom prst="ellipse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70" name="TextBox 70"/>
            <p:cNvSpPr txBox="1"/>
            <p:nvPr/>
          </p:nvSpPr>
          <p:spPr>
            <a:xfrm>
              <a:off x="10531342" y="2250758"/>
              <a:ext cx="273316" cy="3227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650" b="1" dirty="0">
                  <a:solidFill>
                    <a:srgbClr val="0B1220"/>
                  </a:solidFill>
                  <a:latin typeface="Consolas"/>
                  <a:ea typeface="Consolas"/>
                  <a:cs typeface="Consolas"/>
                </a:rPr>
                <a:t>06</a:t>
              </a:r>
            </a:p>
          </p:txBody>
        </p:sp>
        <p:sp>
          <p:nvSpPr>
            <p:cNvPr id="71" name="Rectangle 71"/>
            <p:cNvSpPr/>
            <p:nvPr/>
          </p:nvSpPr>
          <p:spPr>
            <a:xfrm>
              <a:off x="9829800" y="2762250"/>
              <a:ext cx="1676400" cy="2952750"/>
            </a:xfrm>
            <a:prstGeom prst="roundRect">
              <a:avLst>
                <a:gd name="adj" fmla="val 2273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72" name="Freeform 72"/>
            <p:cNvSpPr/>
            <p:nvPr/>
          </p:nvSpPr>
          <p:spPr>
            <a:xfrm>
              <a:off x="10525125" y="3000375"/>
              <a:ext cx="285751" cy="285751"/>
            </a:xfrm>
            <a:custGeom>
              <a:avLst/>
              <a:gdLst/>
              <a:ahLst/>
              <a:cxnLst/>
              <a:rect l="l" t="t" r="r" b="b"/>
              <a:pathLst>
                <a:path w="285751" h="285751">
                  <a:moveTo>
                    <a:pt x="238125" y="0"/>
                  </a:moveTo>
                  <a:cubicBezTo>
                    <a:pt x="264428" y="0"/>
                    <a:pt x="285751" y="21322"/>
                    <a:pt x="285751" y="47625"/>
                  </a:cubicBezTo>
                  <a:lnTo>
                    <a:pt x="285751" y="238125"/>
                  </a:lnTo>
                  <a:cubicBezTo>
                    <a:pt x="285751" y="264428"/>
                    <a:pt x="264428" y="285751"/>
                    <a:pt x="238125" y="285751"/>
                  </a:cubicBezTo>
                  <a:lnTo>
                    <a:pt x="47625" y="285751"/>
                  </a:lnTo>
                  <a:cubicBezTo>
                    <a:pt x="21322" y="285751"/>
                    <a:pt x="0" y="264428"/>
                    <a:pt x="0" y="238125"/>
                  </a:cubicBezTo>
                  <a:lnTo>
                    <a:pt x="0" y="47625"/>
                  </a:lnTo>
                  <a:cubicBezTo>
                    <a:pt x="0" y="21322"/>
                    <a:pt x="21322" y="0"/>
                    <a:pt x="47625" y="0"/>
                  </a:cubicBezTo>
                  <a:lnTo>
                    <a:pt x="238125" y="0"/>
                  </a:lnTo>
                  <a:close/>
                  <a:moveTo>
                    <a:pt x="201724" y="99902"/>
                  </a:moveTo>
                  <a:cubicBezTo>
                    <a:pt x="195525" y="93704"/>
                    <a:pt x="185476" y="93704"/>
                    <a:pt x="179277" y="99902"/>
                  </a:cubicBezTo>
                  <a:lnTo>
                    <a:pt x="142875" y="136287"/>
                  </a:lnTo>
                  <a:lnTo>
                    <a:pt x="122349" y="115777"/>
                  </a:lnTo>
                  <a:cubicBezTo>
                    <a:pt x="116150" y="109579"/>
                    <a:pt x="106101" y="109579"/>
                    <a:pt x="99902" y="115777"/>
                  </a:cubicBezTo>
                  <a:lnTo>
                    <a:pt x="52276" y="163402"/>
                  </a:lnTo>
                  <a:cubicBezTo>
                    <a:pt x="46079" y="169601"/>
                    <a:pt x="46079" y="179650"/>
                    <a:pt x="52276" y="185849"/>
                  </a:cubicBezTo>
                  <a:lnTo>
                    <a:pt x="53769" y="187167"/>
                  </a:lnTo>
                  <a:cubicBezTo>
                    <a:pt x="60088" y="192069"/>
                    <a:pt x="69068" y="191504"/>
                    <a:pt x="74724" y="185849"/>
                  </a:cubicBezTo>
                  <a:lnTo>
                    <a:pt x="111125" y="149463"/>
                  </a:lnTo>
                  <a:lnTo>
                    <a:pt x="131652" y="169974"/>
                  </a:lnTo>
                  <a:lnTo>
                    <a:pt x="133144" y="171292"/>
                  </a:lnTo>
                  <a:cubicBezTo>
                    <a:pt x="139464" y="176194"/>
                    <a:pt x="148443" y="175629"/>
                    <a:pt x="154099" y="169974"/>
                  </a:cubicBezTo>
                  <a:lnTo>
                    <a:pt x="190500" y="133588"/>
                  </a:lnTo>
                  <a:lnTo>
                    <a:pt x="211027" y="154099"/>
                  </a:lnTo>
                  <a:cubicBezTo>
                    <a:pt x="217256" y="160115"/>
                    <a:pt x="227157" y="160029"/>
                    <a:pt x="233281" y="153906"/>
                  </a:cubicBezTo>
                  <a:cubicBezTo>
                    <a:pt x="239404" y="147782"/>
                    <a:pt x="239490" y="137881"/>
                    <a:pt x="233474" y="131652"/>
                  </a:cubicBezTo>
                  <a:lnTo>
                    <a:pt x="201724" y="99902"/>
                  </a:ln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73" name="TextBox 73"/>
            <p:cNvSpPr txBox="1"/>
            <p:nvPr/>
          </p:nvSpPr>
          <p:spPr>
            <a:xfrm>
              <a:off x="10149992" y="3444240"/>
              <a:ext cx="1036015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推广度量</a:t>
              </a:r>
            </a:p>
          </p:txBody>
        </p:sp>
        <p:sp>
          <p:nvSpPr>
            <p:cNvPr id="74" name="TextBox 74"/>
            <p:cNvSpPr txBox="1"/>
            <p:nvPr/>
          </p:nvSpPr>
          <p:spPr>
            <a:xfrm>
              <a:off x="10077595" y="3892868"/>
              <a:ext cx="1180810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多 Agent 并行</a:t>
              </a:r>
            </a:p>
          </p:txBody>
        </p:sp>
        <p:sp>
          <p:nvSpPr>
            <p:cNvPr id="75" name="TextBox 75"/>
            <p:cNvSpPr txBox="1"/>
            <p:nvPr/>
          </p:nvSpPr>
          <p:spPr>
            <a:xfrm>
              <a:off x="10297668" y="4159568"/>
              <a:ext cx="740664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效果度量</a:t>
              </a:r>
            </a:p>
          </p:txBody>
        </p:sp>
      </p:grpSp>
      <p:grpSp>
        <p:nvGrpSpPr>
          <p:cNvPr id="79" name="Group 79"/>
          <p:cNvGrpSpPr/>
          <p:nvPr/>
        </p:nvGrpSpPr>
        <p:grpSpPr>
          <a:xfrm>
            <a:off x="603504" y="6423660"/>
            <a:ext cx="10984992" cy="234696"/>
            <a:chOff x="603504" y="6423660"/>
            <a:chExt cx="10984992" cy="234696"/>
          </a:xfrm>
        </p:grpSpPr>
        <p:sp>
          <p:nvSpPr>
            <p:cNvPr id="77" name="TextBox 77"/>
            <p:cNvSpPr txBox="1"/>
            <p:nvPr/>
          </p:nvSpPr>
          <p:spPr>
            <a:xfrm>
              <a:off x="603504" y="6423660"/>
              <a:ext cx="3848862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总纲 → 启动 → 赋能 → 基建 → 试点 → 度量，逐阶段递进</a:t>
              </a:r>
            </a:p>
          </p:txBody>
        </p:sp>
        <p:sp>
          <p:nvSpPr>
            <p:cNvPr id="78" name="TextBox 78"/>
            <p:cNvSpPr txBox="1"/>
            <p:nvPr/>
          </p:nvSpPr>
          <p:spPr>
            <a:xfrm>
              <a:off x="11035132" y="6423660"/>
              <a:ext cx="55336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en-US" sz="1200" dirty="0">
                  <a:solidFill>
                    <a:srgbClr val="6B83A1"/>
                  </a:solidFill>
                  <a:latin typeface="Segoe UI"/>
                  <a:ea typeface="Segoe UI"/>
                  <a:cs typeface="Segoe UI"/>
                </a:rPr>
                <a:t>05 / 10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1220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E5FF">
                  <a:alpha val="12000"/>
                </a:srgbClr>
              </a:gs>
              <a:gs pos="100000">
                <a:srgbClr val="00E5F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62000" y="0"/>
                </a:moveTo>
                <a:lnTo>
                  <a:pt x="762000" y="6858000"/>
                </a:lnTo>
                <a:moveTo>
                  <a:pt x="1524000" y="0"/>
                </a:moveTo>
                <a:lnTo>
                  <a:pt x="1524000" y="6858000"/>
                </a:lnTo>
                <a:moveTo>
                  <a:pt x="2286000" y="0"/>
                </a:moveTo>
                <a:lnTo>
                  <a:pt x="2286000" y="6858000"/>
                </a:lnTo>
                <a:moveTo>
                  <a:pt x="3048000" y="0"/>
                </a:moveTo>
                <a:lnTo>
                  <a:pt x="3048000" y="6858000"/>
                </a:lnTo>
                <a:moveTo>
                  <a:pt x="3810000" y="0"/>
                </a:moveTo>
                <a:lnTo>
                  <a:pt x="3810000" y="6858000"/>
                </a:lnTo>
                <a:moveTo>
                  <a:pt x="4572000" y="0"/>
                </a:moveTo>
                <a:lnTo>
                  <a:pt x="4572000" y="6858000"/>
                </a:lnTo>
                <a:moveTo>
                  <a:pt x="5334000" y="0"/>
                </a:moveTo>
                <a:lnTo>
                  <a:pt x="5334000" y="6858000"/>
                </a:lnTo>
                <a:moveTo>
                  <a:pt x="6096000" y="0"/>
                </a:moveTo>
                <a:lnTo>
                  <a:pt x="6096000" y="6858000"/>
                </a:lnTo>
                <a:moveTo>
                  <a:pt x="6858000" y="0"/>
                </a:moveTo>
                <a:lnTo>
                  <a:pt x="6858000" y="6858000"/>
                </a:lnTo>
                <a:moveTo>
                  <a:pt x="7620000" y="0"/>
                </a:moveTo>
                <a:lnTo>
                  <a:pt x="7620000" y="6858000"/>
                </a:lnTo>
                <a:moveTo>
                  <a:pt x="8382000" y="0"/>
                </a:moveTo>
                <a:lnTo>
                  <a:pt x="8382000" y="6858000"/>
                </a:lnTo>
                <a:moveTo>
                  <a:pt x="9144000" y="0"/>
                </a:moveTo>
                <a:lnTo>
                  <a:pt x="9144000" y="6858000"/>
                </a:lnTo>
                <a:moveTo>
                  <a:pt x="9906000" y="0"/>
                </a:moveTo>
                <a:lnTo>
                  <a:pt x="9906000" y="6858000"/>
                </a:lnTo>
                <a:moveTo>
                  <a:pt x="10668000" y="0"/>
                </a:moveTo>
                <a:lnTo>
                  <a:pt x="10668000" y="6858000"/>
                </a:lnTo>
                <a:moveTo>
                  <a:pt x="11430000" y="0"/>
                </a:moveTo>
                <a:lnTo>
                  <a:pt x="11430000" y="6858000"/>
                </a:lnTo>
                <a:moveTo>
                  <a:pt x="0" y="762000"/>
                </a:moveTo>
                <a:lnTo>
                  <a:pt x="12192000" y="762000"/>
                </a:lnTo>
                <a:moveTo>
                  <a:pt x="0" y="1524000"/>
                </a:moveTo>
                <a:lnTo>
                  <a:pt x="12192000" y="1524000"/>
                </a:lnTo>
                <a:moveTo>
                  <a:pt x="0" y="2286000"/>
                </a:moveTo>
                <a:lnTo>
                  <a:pt x="12192000" y="2286000"/>
                </a:lnTo>
                <a:moveTo>
                  <a:pt x="0" y="3048000"/>
                </a:moveTo>
                <a:lnTo>
                  <a:pt x="12192000" y="3048000"/>
                </a:lnTo>
                <a:moveTo>
                  <a:pt x="0" y="3810000"/>
                </a:moveTo>
                <a:lnTo>
                  <a:pt x="12192000" y="3810000"/>
                </a:lnTo>
                <a:moveTo>
                  <a:pt x="0" y="4572000"/>
                </a:moveTo>
                <a:lnTo>
                  <a:pt x="12192000" y="4572000"/>
                </a:lnTo>
                <a:moveTo>
                  <a:pt x="0" y="5334000"/>
                </a:moveTo>
                <a:lnTo>
                  <a:pt x="12192000" y="5334000"/>
                </a:lnTo>
                <a:moveTo>
                  <a:pt x="0" y="6096000"/>
                </a:moveTo>
                <a:lnTo>
                  <a:pt x="12192000" y="6096000"/>
                </a:lnTo>
              </a:path>
            </a:pathLst>
          </a:custGeom>
          <a:noFill/>
          <a:ln w="4762">
            <a:solidFill>
              <a:srgbClr val="1A2A44"/>
            </a:solidFill>
          </a:ln>
        </p:spPr>
      </p:sp>
      <p:grpSp>
        <p:nvGrpSpPr>
          <p:cNvPr id="9" name="Group 9"/>
          <p:cNvGrpSpPr/>
          <p:nvPr/>
        </p:nvGrpSpPr>
        <p:grpSpPr>
          <a:xfrm>
            <a:off x="593598" y="387668"/>
            <a:ext cx="10988802" cy="1523999"/>
            <a:chOff x="593598" y="387668"/>
            <a:chExt cx="10988802" cy="1523999"/>
          </a:xfrm>
        </p:grpSpPr>
        <p:sp>
          <p:nvSpPr>
            <p:cNvPr id="5" name="TextBox 5"/>
            <p:cNvSpPr txBox="1"/>
            <p:nvPr/>
          </p:nvSpPr>
          <p:spPr>
            <a:xfrm>
              <a:off x="602742" y="387668"/>
              <a:ext cx="3572561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spc="225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阶段成果 · VALIDATED RESULTS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93598" y="631508"/>
              <a:ext cx="8402810" cy="6160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试点全面超预期：3 个月、206 仓库已验证</a:t>
              </a:r>
            </a:p>
          </p:txBody>
        </p:sp>
        <p:sp>
          <p:nvSpPr>
            <p:cNvPr id="7" name="Line 7"/>
            <p:cNvSpPr/>
            <p:nvPr/>
          </p:nvSpPr>
          <p:spPr>
            <a:xfrm>
              <a:off x="609600" y="120015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19050">
              <a:solidFill>
                <a:srgbClr val="4A90E2"/>
              </a:solidFill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598170" y="1471612"/>
              <a:ext cx="5974747" cy="4400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产出翻倍，</a:t>
              </a:r>
              <a:r>
                <a:rPr lang="zh-CN" sz="22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质量同步提升、测试大幅加速</a:t>
              </a:r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。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590550" y="2141220"/>
            <a:ext cx="3415682" cy="2402586"/>
            <a:chOff x="590550" y="2141220"/>
            <a:chExt cx="3415682" cy="2402586"/>
          </a:xfrm>
        </p:grpSpPr>
        <p:sp>
          <p:nvSpPr>
            <p:cNvPr id="10" name="TextBox 10"/>
            <p:cNvSpPr txBox="1"/>
            <p:nvPr/>
          </p:nvSpPr>
          <p:spPr>
            <a:xfrm>
              <a:off x="597408" y="2141220"/>
              <a:ext cx="2059838" cy="46939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人均代码产出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590550" y="2859405"/>
              <a:ext cx="3415682" cy="156210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en-US" sz="8100" b="1" dirty="0">
                  <a:solidFill>
                    <a:srgbClr val="00E5FF"/>
                  </a:solidFill>
                  <a:effectLst>
                    <a:glow rad="57150">
                      <a:srgbClr val="00E5FF">
                        <a:alpha val="60000"/>
                      </a:srgbClr>
                    </a:glow>
                  </a:effectLst>
                  <a:latin typeface="Consolas"/>
                  <a:ea typeface="Consolas"/>
                  <a:cs typeface="Consolas"/>
                </a:rPr>
                <a:t>+104%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601980" y="3990975"/>
              <a:ext cx="2803388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开发人数 −9%，产出反而翻倍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603504" y="4309110"/>
              <a:ext cx="2136496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同比基线 · 试点团队真实数据</a:t>
              </a:r>
            </a:p>
          </p:txBody>
        </p:sp>
      </p:grpSp>
      <p:sp>
        <p:nvSpPr>
          <p:cNvPr id="15" name="Line 15"/>
          <p:cNvSpPr/>
          <p:nvPr/>
        </p:nvSpPr>
        <p:spPr>
          <a:xfrm>
            <a:off x="6096000" y="2057400"/>
            <a:ext cx="9525" cy="3543300"/>
          </a:xfrm>
          <a:custGeom>
            <a:avLst/>
            <a:gdLst/>
            <a:ahLst/>
            <a:cxnLst/>
            <a:rect l="l" t="t" r="r" b="b"/>
            <a:pathLst>
              <a:path w="9525" h="3543300">
                <a:moveTo>
                  <a:pt x="0" y="0"/>
                </a:moveTo>
                <a:lnTo>
                  <a:pt x="0" y="3543300"/>
                </a:lnTo>
              </a:path>
            </a:pathLst>
          </a:custGeom>
          <a:noFill/>
          <a:ln w="9525">
            <a:solidFill>
              <a:srgbClr val="243755"/>
            </a:solidFill>
          </a:ln>
        </p:spPr>
      </p:sp>
      <p:grpSp>
        <p:nvGrpSpPr>
          <p:cNvPr id="19" name="Group 19"/>
          <p:cNvGrpSpPr/>
          <p:nvPr/>
        </p:nvGrpSpPr>
        <p:grpSpPr>
          <a:xfrm>
            <a:off x="6457950" y="2320290"/>
            <a:ext cx="3457499" cy="933450"/>
            <a:chOff x="6457950" y="2320290"/>
            <a:chExt cx="3457499" cy="933450"/>
          </a:xfrm>
        </p:grpSpPr>
        <p:sp>
          <p:nvSpPr>
            <p:cNvPr id="16" name="TextBox 16"/>
            <p:cNvSpPr txBox="1"/>
            <p:nvPr/>
          </p:nvSpPr>
          <p:spPr>
            <a:xfrm>
              <a:off x="6457950" y="2320290"/>
              <a:ext cx="2039630" cy="93345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en-US" sz="4800" b="1" dirty="0">
                  <a:solidFill>
                    <a:srgbClr val="4A90E2"/>
                  </a:solidFill>
                  <a:latin typeface="Consolas"/>
                  <a:ea typeface="Consolas"/>
                  <a:cs typeface="Consolas"/>
                </a:rPr>
                <a:t>76.6%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372094" y="2418398"/>
              <a:ext cx="1519679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AI 代码占比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8375142" y="2768918"/>
              <a:ext cx="1540307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简单 CRUD 约 90%</a:t>
              </a:r>
            </a:p>
          </p:txBody>
        </p:sp>
      </p:grpSp>
      <p:sp>
        <p:nvSpPr>
          <p:cNvPr id="20" name="Line 20"/>
          <p:cNvSpPr/>
          <p:nvPr/>
        </p:nvSpPr>
        <p:spPr>
          <a:xfrm>
            <a:off x="6477000" y="3143250"/>
            <a:ext cx="4953000" cy="9525"/>
          </a:xfrm>
          <a:custGeom>
            <a:avLst/>
            <a:gdLst/>
            <a:ahLst/>
            <a:cxnLst/>
            <a:rect l="l" t="t" r="r" b="b"/>
            <a:pathLst>
              <a:path w="4953000" h="9525">
                <a:moveTo>
                  <a:pt x="0" y="0"/>
                </a:moveTo>
                <a:lnTo>
                  <a:pt x="4953000" y="0"/>
                </a:lnTo>
              </a:path>
            </a:pathLst>
          </a:custGeom>
          <a:noFill/>
          <a:ln w="9525">
            <a:solidFill>
              <a:srgbClr val="1A2A44"/>
            </a:solidFill>
          </a:ln>
        </p:spPr>
      </p:sp>
      <p:grpSp>
        <p:nvGrpSpPr>
          <p:cNvPr id="24" name="Group 24"/>
          <p:cNvGrpSpPr/>
          <p:nvPr/>
        </p:nvGrpSpPr>
        <p:grpSpPr>
          <a:xfrm>
            <a:off x="6457950" y="3310890"/>
            <a:ext cx="3212154" cy="933450"/>
            <a:chOff x="6457950" y="3310890"/>
            <a:chExt cx="3212154" cy="933450"/>
          </a:xfrm>
        </p:grpSpPr>
        <p:sp>
          <p:nvSpPr>
            <p:cNvPr id="21" name="TextBox 21"/>
            <p:cNvSpPr txBox="1"/>
            <p:nvPr/>
          </p:nvSpPr>
          <p:spPr>
            <a:xfrm>
              <a:off x="6457950" y="3310890"/>
              <a:ext cx="2650266" cy="93345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en-US" sz="4800" b="1" dirty="0">
                  <a:solidFill>
                    <a:srgbClr val="4A90E2"/>
                  </a:solidFill>
                  <a:latin typeface="Consolas"/>
                  <a:ea typeface="Consolas"/>
                  <a:cs typeface="Consolas"/>
                </a:rPr>
                <a:t>−16.4pp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8372094" y="3408998"/>
              <a:ext cx="1129111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Bug 占比</a:t>
              </a:r>
            </a:p>
          </p:txBody>
        </p:sp>
        <p:sp>
          <p:nvSpPr>
            <p:cNvPr id="23" name="TextBox 23"/>
            <p:cNvSpPr txBox="1"/>
            <p:nvPr/>
          </p:nvSpPr>
          <p:spPr>
            <a:xfrm>
              <a:off x="8375142" y="3759518"/>
              <a:ext cx="1294962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en-US" sz="1350" dirty="0">
                  <a:solidFill>
                    <a:srgbClr val="A8BCD4"/>
                  </a:solidFill>
                  <a:latin typeface="Segoe UI"/>
                  <a:ea typeface="Segoe UI"/>
                  <a:cs typeface="Segoe UI"/>
                </a:rPr>
                <a:t>38.5% → 22.1%</a:t>
              </a:r>
            </a:p>
          </p:txBody>
        </p:sp>
      </p:grpSp>
      <p:sp>
        <p:nvSpPr>
          <p:cNvPr id="25" name="Line 25"/>
          <p:cNvSpPr/>
          <p:nvPr/>
        </p:nvSpPr>
        <p:spPr>
          <a:xfrm>
            <a:off x="6477000" y="4133850"/>
            <a:ext cx="4953000" cy="9525"/>
          </a:xfrm>
          <a:custGeom>
            <a:avLst/>
            <a:gdLst/>
            <a:ahLst/>
            <a:cxnLst/>
            <a:rect l="l" t="t" r="r" b="b"/>
            <a:pathLst>
              <a:path w="4953000" h="9525">
                <a:moveTo>
                  <a:pt x="0" y="0"/>
                </a:moveTo>
                <a:lnTo>
                  <a:pt x="4953000" y="0"/>
                </a:lnTo>
              </a:path>
            </a:pathLst>
          </a:custGeom>
          <a:noFill/>
          <a:ln w="9525">
            <a:solidFill>
              <a:srgbClr val="1A2A44"/>
            </a:solidFill>
          </a:ln>
        </p:spPr>
      </p:sp>
      <p:grpSp>
        <p:nvGrpSpPr>
          <p:cNvPr id="29" name="Group 29"/>
          <p:cNvGrpSpPr/>
          <p:nvPr/>
        </p:nvGrpSpPr>
        <p:grpSpPr>
          <a:xfrm>
            <a:off x="6457950" y="4301490"/>
            <a:ext cx="3587763" cy="933450"/>
            <a:chOff x="6457950" y="4301490"/>
            <a:chExt cx="3587763" cy="933450"/>
          </a:xfrm>
        </p:grpSpPr>
        <p:sp>
          <p:nvSpPr>
            <p:cNvPr id="26" name="TextBox 26"/>
            <p:cNvSpPr txBox="1"/>
            <p:nvPr/>
          </p:nvSpPr>
          <p:spPr>
            <a:xfrm>
              <a:off x="6457950" y="4301490"/>
              <a:ext cx="1903933" cy="93345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en-US" sz="4800" b="1" dirty="0">
                  <a:solidFill>
                    <a:srgbClr val="4A90E2"/>
                  </a:solidFill>
                  <a:latin typeface="Consolas"/>
                  <a:ea typeface="Consolas"/>
                  <a:cs typeface="Consolas"/>
                </a:rPr>
                <a:t>5–10×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8372094" y="4399598"/>
              <a:ext cx="1673619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测试用例生成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8375142" y="4750118"/>
              <a:ext cx="1413091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en-US" sz="1350" dirty="0">
                  <a:solidFill>
                    <a:srgbClr val="A8BCD4"/>
                  </a:solidFill>
                  <a:latin typeface="Segoe UI"/>
                  <a:ea typeface="Segoe UI"/>
                  <a:cs typeface="Segoe UI"/>
                </a:rPr>
                <a:t>4–8h → 10–30min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602742" y="5943600"/>
            <a:ext cx="10985754" cy="714756"/>
            <a:chOff x="602742" y="5943600"/>
            <a:chExt cx="10985754" cy="714756"/>
          </a:xfrm>
        </p:grpSpPr>
        <p:sp>
          <p:nvSpPr>
            <p:cNvPr id="30" name="Line 30"/>
            <p:cNvSpPr/>
            <p:nvPr/>
          </p:nvSpPr>
          <p:spPr>
            <a:xfrm>
              <a:off x="609600" y="594360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9525">
              <a:solidFill>
                <a:srgbClr val="243755"/>
              </a:solidFill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602742" y="6140768"/>
              <a:ext cx="4211841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数据来源：真实团队 3 个月、206 个仓库的同比统计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11035132" y="6423660"/>
              <a:ext cx="55336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en-US" sz="1200" dirty="0">
                  <a:solidFill>
                    <a:srgbClr val="6B83A1"/>
                  </a:solidFill>
                  <a:latin typeface="Segoe UI"/>
                  <a:ea typeface="Segoe UI"/>
                  <a:cs typeface="Segoe UI"/>
                </a:rPr>
                <a:t>06 / 10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1220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A90E2">
                  <a:alpha val="8000"/>
                </a:srgbClr>
              </a:gs>
              <a:gs pos="100000">
                <a:srgbClr val="4A90E2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62000" y="0"/>
                </a:moveTo>
                <a:lnTo>
                  <a:pt x="762000" y="6858000"/>
                </a:lnTo>
                <a:moveTo>
                  <a:pt x="1524000" y="0"/>
                </a:moveTo>
                <a:lnTo>
                  <a:pt x="1524000" y="6858000"/>
                </a:lnTo>
                <a:moveTo>
                  <a:pt x="2286000" y="0"/>
                </a:moveTo>
                <a:lnTo>
                  <a:pt x="2286000" y="6858000"/>
                </a:lnTo>
                <a:moveTo>
                  <a:pt x="3048000" y="0"/>
                </a:moveTo>
                <a:lnTo>
                  <a:pt x="3048000" y="6858000"/>
                </a:lnTo>
                <a:moveTo>
                  <a:pt x="3810000" y="0"/>
                </a:moveTo>
                <a:lnTo>
                  <a:pt x="3810000" y="6858000"/>
                </a:lnTo>
                <a:moveTo>
                  <a:pt x="4572000" y="0"/>
                </a:moveTo>
                <a:lnTo>
                  <a:pt x="4572000" y="6858000"/>
                </a:lnTo>
                <a:moveTo>
                  <a:pt x="5334000" y="0"/>
                </a:moveTo>
                <a:lnTo>
                  <a:pt x="5334000" y="6858000"/>
                </a:lnTo>
                <a:moveTo>
                  <a:pt x="6096000" y="0"/>
                </a:moveTo>
                <a:lnTo>
                  <a:pt x="6096000" y="6858000"/>
                </a:lnTo>
                <a:moveTo>
                  <a:pt x="6858000" y="0"/>
                </a:moveTo>
                <a:lnTo>
                  <a:pt x="6858000" y="6858000"/>
                </a:lnTo>
                <a:moveTo>
                  <a:pt x="7620000" y="0"/>
                </a:moveTo>
                <a:lnTo>
                  <a:pt x="7620000" y="6858000"/>
                </a:lnTo>
                <a:moveTo>
                  <a:pt x="8382000" y="0"/>
                </a:moveTo>
                <a:lnTo>
                  <a:pt x="8382000" y="6858000"/>
                </a:lnTo>
                <a:moveTo>
                  <a:pt x="9144000" y="0"/>
                </a:moveTo>
                <a:lnTo>
                  <a:pt x="9144000" y="6858000"/>
                </a:lnTo>
                <a:moveTo>
                  <a:pt x="9906000" y="0"/>
                </a:moveTo>
                <a:lnTo>
                  <a:pt x="9906000" y="6858000"/>
                </a:lnTo>
                <a:moveTo>
                  <a:pt x="10668000" y="0"/>
                </a:moveTo>
                <a:lnTo>
                  <a:pt x="10668000" y="6858000"/>
                </a:lnTo>
                <a:moveTo>
                  <a:pt x="11430000" y="0"/>
                </a:moveTo>
                <a:lnTo>
                  <a:pt x="11430000" y="6858000"/>
                </a:lnTo>
                <a:moveTo>
                  <a:pt x="0" y="762000"/>
                </a:moveTo>
                <a:lnTo>
                  <a:pt x="12192000" y="762000"/>
                </a:lnTo>
                <a:moveTo>
                  <a:pt x="0" y="1524000"/>
                </a:moveTo>
                <a:lnTo>
                  <a:pt x="12192000" y="1524000"/>
                </a:lnTo>
                <a:moveTo>
                  <a:pt x="0" y="2286000"/>
                </a:moveTo>
                <a:lnTo>
                  <a:pt x="12192000" y="2286000"/>
                </a:lnTo>
                <a:moveTo>
                  <a:pt x="0" y="3048000"/>
                </a:moveTo>
                <a:lnTo>
                  <a:pt x="12192000" y="3048000"/>
                </a:lnTo>
                <a:moveTo>
                  <a:pt x="0" y="3810000"/>
                </a:moveTo>
                <a:lnTo>
                  <a:pt x="12192000" y="3810000"/>
                </a:lnTo>
                <a:moveTo>
                  <a:pt x="0" y="4572000"/>
                </a:moveTo>
                <a:lnTo>
                  <a:pt x="12192000" y="4572000"/>
                </a:lnTo>
                <a:moveTo>
                  <a:pt x="0" y="5334000"/>
                </a:moveTo>
                <a:lnTo>
                  <a:pt x="12192000" y="5334000"/>
                </a:lnTo>
                <a:moveTo>
                  <a:pt x="0" y="6096000"/>
                </a:moveTo>
                <a:lnTo>
                  <a:pt x="12192000" y="6096000"/>
                </a:lnTo>
              </a:path>
            </a:pathLst>
          </a:custGeom>
          <a:noFill/>
          <a:ln w="4762">
            <a:solidFill>
              <a:srgbClr val="1A2A44"/>
            </a:solidFill>
          </a:ln>
        </p:spPr>
      </p:sp>
      <p:grpSp>
        <p:nvGrpSpPr>
          <p:cNvPr id="9" name="Group 9"/>
          <p:cNvGrpSpPr/>
          <p:nvPr/>
        </p:nvGrpSpPr>
        <p:grpSpPr>
          <a:xfrm>
            <a:off x="593598" y="387668"/>
            <a:ext cx="10988802" cy="1523999"/>
            <a:chOff x="593598" y="387668"/>
            <a:chExt cx="10988802" cy="1523999"/>
          </a:xfrm>
        </p:grpSpPr>
        <p:sp>
          <p:nvSpPr>
            <p:cNvPr id="5" name="TextBox 5"/>
            <p:cNvSpPr txBox="1"/>
            <p:nvPr/>
          </p:nvSpPr>
          <p:spPr>
            <a:xfrm>
              <a:off x="602742" y="387668"/>
              <a:ext cx="3184192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spc="225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前后对比 · BEFORE / AFTER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93598" y="631508"/>
              <a:ext cx="9382373" cy="6160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转型前后对比：产出翻倍、质量上升、测试加速</a:t>
              </a:r>
            </a:p>
          </p:txBody>
        </p:sp>
        <p:sp>
          <p:nvSpPr>
            <p:cNvPr id="7" name="Line 7"/>
            <p:cNvSpPr/>
            <p:nvPr/>
          </p:nvSpPr>
          <p:spPr>
            <a:xfrm>
              <a:off x="609600" y="120015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19050">
              <a:solidFill>
                <a:srgbClr val="4A90E2"/>
              </a:solidFill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598170" y="1471612"/>
              <a:ext cx="7534656" cy="4400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人均产出翻倍，</a:t>
              </a:r>
              <a:r>
                <a:rPr lang="zh-CN" sz="22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质量与速度同步提升，人力反而下降</a:t>
              </a:r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。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609600" y="2095500"/>
            <a:ext cx="3448050" cy="3619500"/>
            <a:chOff x="609600" y="2095500"/>
            <a:chExt cx="3448050" cy="3619500"/>
          </a:xfrm>
        </p:grpSpPr>
        <p:sp>
          <p:nvSpPr>
            <p:cNvPr id="10" name="Rectangle 10"/>
            <p:cNvSpPr/>
            <p:nvPr/>
          </p:nvSpPr>
          <p:spPr>
            <a:xfrm>
              <a:off x="609600" y="2095500"/>
              <a:ext cx="3448050" cy="3619500"/>
            </a:xfrm>
            <a:prstGeom prst="roundRect">
              <a:avLst>
                <a:gd name="adj" fmla="val 1105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11" name="TextBox 11"/>
            <p:cNvSpPr txBox="1"/>
            <p:nvPr/>
          </p:nvSpPr>
          <p:spPr>
            <a:xfrm>
              <a:off x="1561186" y="2377440"/>
              <a:ext cx="1544879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人均代码产出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1170813" y="2994660"/>
              <a:ext cx="49682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转型前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1093234" y="3341370"/>
              <a:ext cx="651982" cy="46939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A8BCD4"/>
                  </a:solidFill>
                  <a:latin typeface="Consolas"/>
                  <a:ea typeface="Consolas"/>
                  <a:cs typeface="Consolas"/>
                </a:rPr>
                <a:t>−9%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1090041" y="3718560"/>
              <a:ext cx="658368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开发人数</a:t>
              </a: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2219954" y="3308985"/>
              <a:ext cx="227343" cy="52806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2700" dirty="0">
                  <a:solidFill>
                    <a:srgbClr val="00E5FF"/>
                  </a:solidFill>
                  <a:latin typeface="Consolas"/>
                  <a:ea typeface="Consolas"/>
                  <a:cs typeface="Consolas"/>
                </a:rPr>
                <a:t>→</a:t>
              </a:r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2968447" y="2994660"/>
              <a:ext cx="521056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转型后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2716400" y="3341370"/>
              <a:ext cx="1025149" cy="46939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00E5FF"/>
                  </a:solidFill>
                  <a:latin typeface="Consolas"/>
                  <a:ea typeface="Consolas"/>
                  <a:cs typeface="Consolas"/>
                </a:rPr>
                <a:t>+104%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3061335" y="3718560"/>
              <a:ext cx="335280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产出</a:t>
              </a:r>
            </a:p>
          </p:txBody>
        </p:sp>
        <p:sp>
          <p:nvSpPr>
            <p:cNvPr id="19" name="Rectangle 19"/>
            <p:cNvSpPr/>
            <p:nvPr/>
          </p:nvSpPr>
          <p:spPr>
            <a:xfrm>
              <a:off x="1276350" y="4343400"/>
              <a:ext cx="2114550" cy="495300"/>
            </a:xfrm>
            <a:prstGeom prst="roundRect">
              <a:avLst>
                <a:gd name="adj" fmla="val 7692"/>
              </a:avLst>
            </a:prstGeom>
            <a:solidFill>
              <a:srgbClr val="00E5FF">
                <a:alpha val="18000"/>
              </a:srgbClr>
            </a:solidFill>
            <a:ln>
              <a:noFill/>
            </a:ln>
          </p:spPr>
        </p:sp>
        <p:sp>
          <p:nvSpPr>
            <p:cNvPr id="20" name="TextBox 20"/>
            <p:cNvSpPr txBox="1"/>
            <p:nvPr/>
          </p:nvSpPr>
          <p:spPr>
            <a:xfrm>
              <a:off x="1772450" y="4456748"/>
              <a:ext cx="1122350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9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人均翻倍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1519809" y="5204460"/>
              <a:ext cx="1627632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开发人数降，产出反增</a:t>
              </a:r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4371975" y="2095500"/>
            <a:ext cx="3448050" cy="3619500"/>
            <a:chOff x="4371975" y="2095500"/>
            <a:chExt cx="3448050" cy="3619500"/>
          </a:xfrm>
        </p:grpSpPr>
        <p:sp>
          <p:nvSpPr>
            <p:cNvPr id="23" name="Rectangle 23"/>
            <p:cNvSpPr/>
            <p:nvPr/>
          </p:nvSpPr>
          <p:spPr>
            <a:xfrm>
              <a:off x="4371975" y="2095500"/>
              <a:ext cx="3448050" cy="3619500"/>
            </a:xfrm>
            <a:prstGeom prst="roundRect">
              <a:avLst>
                <a:gd name="adj" fmla="val 1105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574872" y="2377440"/>
              <a:ext cx="1042256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Bug 占比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4933188" y="2994660"/>
              <a:ext cx="49682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转型前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4669025" y="3341370"/>
              <a:ext cx="1025149" cy="46939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A8BCD4"/>
                  </a:solidFill>
                  <a:latin typeface="Consolas"/>
                  <a:ea typeface="Consolas"/>
                  <a:cs typeface="Consolas"/>
                </a:rPr>
                <a:t>38.5%</a:t>
              </a:r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5013960" y="3718560"/>
              <a:ext cx="335280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占比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5982329" y="3308985"/>
              <a:ext cx="227343" cy="52806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2700" dirty="0">
                  <a:solidFill>
                    <a:srgbClr val="00E5FF"/>
                  </a:solidFill>
                  <a:latin typeface="Consolas"/>
                  <a:ea typeface="Consolas"/>
                  <a:cs typeface="Consolas"/>
                </a:rPr>
                <a:t>→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6730822" y="2994660"/>
              <a:ext cx="521056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转型后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>
              <a:off x="6478775" y="3341370"/>
              <a:ext cx="1025149" cy="46939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00E5FF"/>
                  </a:solidFill>
                  <a:latin typeface="Consolas"/>
                  <a:ea typeface="Consolas"/>
                  <a:cs typeface="Consolas"/>
                </a:rPr>
                <a:t>22.1%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6823710" y="3718560"/>
              <a:ext cx="335280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占比</a:t>
              </a:r>
            </a:p>
          </p:txBody>
        </p:sp>
        <p:sp>
          <p:nvSpPr>
            <p:cNvPr id="32" name="Rectangle 32"/>
            <p:cNvSpPr/>
            <p:nvPr/>
          </p:nvSpPr>
          <p:spPr>
            <a:xfrm>
              <a:off x="5038725" y="4343400"/>
              <a:ext cx="2114550" cy="495300"/>
            </a:xfrm>
            <a:prstGeom prst="roundRect">
              <a:avLst>
                <a:gd name="adj" fmla="val 7692"/>
              </a:avLst>
            </a:prstGeom>
            <a:solidFill>
              <a:srgbClr val="00E5FF">
                <a:alpha val="18000"/>
              </a:srgbClr>
            </a:solidFill>
            <a:ln>
              <a:noFill/>
            </a:ln>
          </p:spPr>
        </p:sp>
        <p:sp>
          <p:nvSpPr>
            <p:cNvPr id="33" name="TextBox 33"/>
            <p:cNvSpPr txBox="1"/>
            <p:nvPr/>
          </p:nvSpPr>
          <p:spPr>
            <a:xfrm>
              <a:off x="5555498" y="4456748"/>
              <a:ext cx="1081005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950" b="1" dirty="0">
                  <a:solidFill>
                    <a:srgbClr val="00E5FF"/>
                  </a:solidFill>
                  <a:latin typeface="Consolas"/>
                  <a:ea typeface="Consolas"/>
                  <a:cs typeface="Consolas"/>
                </a:rPr>
                <a:t>−16.4pp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5605272" y="5204460"/>
              <a:ext cx="981456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质量显著提升</a:t>
              </a:r>
            </a:p>
          </p:txBody>
        </p:sp>
      </p:grpSp>
      <p:grpSp>
        <p:nvGrpSpPr>
          <p:cNvPr id="48" name="Group 48"/>
          <p:cNvGrpSpPr/>
          <p:nvPr/>
        </p:nvGrpSpPr>
        <p:grpSpPr>
          <a:xfrm>
            <a:off x="8134350" y="2095500"/>
            <a:ext cx="3448050" cy="3619500"/>
            <a:chOff x="8134350" y="2095500"/>
            <a:chExt cx="3448050" cy="3619500"/>
          </a:xfrm>
        </p:grpSpPr>
        <p:sp>
          <p:nvSpPr>
            <p:cNvPr id="36" name="Rectangle 36"/>
            <p:cNvSpPr/>
            <p:nvPr/>
          </p:nvSpPr>
          <p:spPr>
            <a:xfrm>
              <a:off x="8134350" y="2095500"/>
              <a:ext cx="3448050" cy="3619500"/>
            </a:xfrm>
            <a:prstGeom prst="roundRect">
              <a:avLst>
                <a:gd name="adj" fmla="val 1105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9085936" y="2377440"/>
              <a:ext cx="1544879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测试用例生成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8695563" y="2994660"/>
              <a:ext cx="49682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转型前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8651908" y="3341370"/>
              <a:ext cx="584134" cy="46939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A8BCD4"/>
                  </a:solidFill>
                  <a:latin typeface="Consolas"/>
                  <a:ea typeface="Consolas"/>
                  <a:cs typeface="Consolas"/>
                </a:rPr>
                <a:t>4–8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8521903" y="3718560"/>
              <a:ext cx="84414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小时 / 人工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9744704" y="3308985"/>
              <a:ext cx="227343" cy="52806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2700" dirty="0">
                  <a:solidFill>
                    <a:srgbClr val="00E5FF"/>
                  </a:solidFill>
                  <a:latin typeface="Consolas"/>
                  <a:ea typeface="Consolas"/>
                  <a:cs typeface="Consolas"/>
                </a:rPr>
                <a:t>→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10493197" y="2994660"/>
              <a:ext cx="521056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转型后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0275075" y="3341370"/>
              <a:ext cx="957301" cy="46939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2400" b="1" dirty="0">
                  <a:solidFill>
                    <a:srgbClr val="00E5FF"/>
                  </a:solidFill>
                  <a:latin typeface="Consolas"/>
                  <a:ea typeface="Consolas"/>
                  <a:cs typeface="Consolas"/>
                </a:rPr>
                <a:t>10–30</a:t>
              </a:r>
            </a:p>
          </p:txBody>
        </p:sp>
        <p:sp>
          <p:nvSpPr>
            <p:cNvPr id="44" name="TextBox 44"/>
            <p:cNvSpPr txBox="1"/>
            <p:nvPr/>
          </p:nvSpPr>
          <p:spPr>
            <a:xfrm>
              <a:off x="10209962" y="3718560"/>
              <a:ext cx="1087526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分钟 / AI 辅助</a:t>
              </a:r>
            </a:p>
          </p:txBody>
        </p:sp>
        <p:sp>
          <p:nvSpPr>
            <p:cNvPr id="45" name="Rectangle 45"/>
            <p:cNvSpPr/>
            <p:nvPr/>
          </p:nvSpPr>
          <p:spPr>
            <a:xfrm>
              <a:off x="8801100" y="4343400"/>
              <a:ext cx="2114550" cy="495300"/>
            </a:xfrm>
            <a:prstGeom prst="roundRect">
              <a:avLst>
                <a:gd name="adj" fmla="val 7692"/>
              </a:avLst>
            </a:prstGeom>
            <a:solidFill>
              <a:srgbClr val="00E5FF">
                <a:alpha val="18000"/>
              </a:srgbClr>
            </a:solidFill>
            <a:ln>
              <a:noFill/>
            </a:ln>
          </p:spPr>
        </p:sp>
        <p:sp>
          <p:nvSpPr>
            <p:cNvPr id="46" name="TextBox 46"/>
            <p:cNvSpPr txBox="1"/>
            <p:nvPr/>
          </p:nvSpPr>
          <p:spPr>
            <a:xfrm>
              <a:off x="9469472" y="4456748"/>
              <a:ext cx="777807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950" b="1" dirty="0">
                  <a:solidFill>
                    <a:srgbClr val="00E5FF"/>
                  </a:solidFill>
                  <a:latin typeface="Consolas"/>
                  <a:ea typeface="Consolas"/>
                  <a:cs typeface="Consolas"/>
                </a:rPr>
                <a:t>5–10×</a:t>
              </a:r>
            </a:p>
          </p:txBody>
        </p:sp>
        <p:sp>
          <p:nvSpPr>
            <p:cNvPr id="47" name="TextBox 47"/>
            <p:cNvSpPr txBox="1"/>
            <p:nvPr/>
          </p:nvSpPr>
          <p:spPr>
            <a:xfrm>
              <a:off x="9367647" y="5204460"/>
              <a:ext cx="981456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2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工时大幅压缩</a:t>
              </a:r>
            </a:p>
          </p:txBody>
        </p:sp>
      </p:grpSp>
      <p:grpSp>
        <p:nvGrpSpPr>
          <p:cNvPr id="51" name="Group 51"/>
          <p:cNvGrpSpPr/>
          <p:nvPr/>
        </p:nvGrpSpPr>
        <p:grpSpPr>
          <a:xfrm>
            <a:off x="603504" y="6423660"/>
            <a:ext cx="10984992" cy="234696"/>
            <a:chOff x="603504" y="6423660"/>
            <a:chExt cx="10984992" cy="234696"/>
          </a:xfrm>
        </p:grpSpPr>
        <p:sp>
          <p:nvSpPr>
            <p:cNvPr id="49" name="TextBox 49"/>
            <p:cNvSpPr txBox="1"/>
            <p:nvPr/>
          </p:nvSpPr>
          <p:spPr>
            <a:xfrm>
              <a:off x="603504" y="6423660"/>
              <a:ext cx="2403043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200" dirty="0">
                  <a:solidFill>
                    <a:srgbClr val="6B83A1"/>
                  </a:solidFill>
                  <a:latin typeface="Segoe UI"/>
                  <a:ea typeface="Microsoft YaHei"/>
                  <a:cs typeface="Segoe UI"/>
                </a:rPr>
                <a:t>来源：3 个月、206 仓库同比统计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11035132" y="6423660"/>
              <a:ext cx="553364" cy="23469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en-US" sz="1200" dirty="0">
                  <a:solidFill>
                    <a:srgbClr val="6B83A1"/>
                  </a:solidFill>
                  <a:latin typeface="Segoe UI"/>
                  <a:ea typeface="Segoe UI"/>
                  <a:cs typeface="Segoe UI"/>
                </a:rPr>
                <a:t>07 / 10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1220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A90E2">
                  <a:alpha val="10000"/>
                </a:srgbClr>
              </a:gs>
              <a:gs pos="100000">
                <a:srgbClr val="4A90E2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sp>
        <p:nvSpPr>
          <p:cNvPr id="4" name="Freeform 4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62000" y="0"/>
                </a:moveTo>
                <a:lnTo>
                  <a:pt x="762000" y="6858000"/>
                </a:lnTo>
                <a:moveTo>
                  <a:pt x="1524000" y="0"/>
                </a:moveTo>
                <a:lnTo>
                  <a:pt x="1524000" y="6858000"/>
                </a:lnTo>
                <a:moveTo>
                  <a:pt x="2286000" y="0"/>
                </a:moveTo>
                <a:lnTo>
                  <a:pt x="2286000" y="6858000"/>
                </a:lnTo>
                <a:moveTo>
                  <a:pt x="3048000" y="0"/>
                </a:moveTo>
                <a:lnTo>
                  <a:pt x="3048000" y="6858000"/>
                </a:lnTo>
                <a:moveTo>
                  <a:pt x="3810000" y="0"/>
                </a:moveTo>
                <a:lnTo>
                  <a:pt x="3810000" y="6858000"/>
                </a:lnTo>
                <a:moveTo>
                  <a:pt x="4572000" y="0"/>
                </a:moveTo>
                <a:lnTo>
                  <a:pt x="4572000" y="6858000"/>
                </a:lnTo>
                <a:moveTo>
                  <a:pt x="5334000" y="0"/>
                </a:moveTo>
                <a:lnTo>
                  <a:pt x="5334000" y="6858000"/>
                </a:lnTo>
                <a:moveTo>
                  <a:pt x="6096000" y="0"/>
                </a:moveTo>
                <a:lnTo>
                  <a:pt x="6096000" y="6858000"/>
                </a:lnTo>
                <a:moveTo>
                  <a:pt x="6858000" y="0"/>
                </a:moveTo>
                <a:lnTo>
                  <a:pt x="6858000" y="6858000"/>
                </a:lnTo>
                <a:moveTo>
                  <a:pt x="7620000" y="0"/>
                </a:moveTo>
                <a:lnTo>
                  <a:pt x="7620000" y="6858000"/>
                </a:lnTo>
                <a:moveTo>
                  <a:pt x="8382000" y="0"/>
                </a:moveTo>
                <a:lnTo>
                  <a:pt x="8382000" y="6858000"/>
                </a:lnTo>
                <a:moveTo>
                  <a:pt x="9144000" y="0"/>
                </a:moveTo>
                <a:lnTo>
                  <a:pt x="9144000" y="6858000"/>
                </a:lnTo>
                <a:moveTo>
                  <a:pt x="9906000" y="0"/>
                </a:moveTo>
                <a:lnTo>
                  <a:pt x="9906000" y="6858000"/>
                </a:lnTo>
                <a:moveTo>
                  <a:pt x="10668000" y="0"/>
                </a:moveTo>
                <a:lnTo>
                  <a:pt x="10668000" y="6858000"/>
                </a:lnTo>
                <a:moveTo>
                  <a:pt x="11430000" y="0"/>
                </a:moveTo>
                <a:lnTo>
                  <a:pt x="11430000" y="6858000"/>
                </a:lnTo>
                <a:moveTo>
                  <a:pt x="0" y="762000"/>
                </a:moveTo>
                <a:lnTo>
                  <a:pt x="12192000" y="762000"/>
                </a:lnTo>
                <a:moveTo>
                  <a:pt x="0" y="1524000"/>
                </a:moveTo>
                <a:lnTo>
                  <a:pt x="12192000" y="1524000"/>
                </a:lnTo>
                <a:moveTo>
                  <a:pt x="0" y="2286000"/>
                </a:moveTo>
                <a:lnTo>
                  <a:pt x="12192000" y="2286000"/>
                </a:lnTo>
                <a:moveTo>
                  <a:pt x="0" y="3048000"/>
                </a:moveTo>
                <a:lnTo>
                  <a:pt x="12192000" y="3048000"/>
                </a:lnTo>
                <a:moveTo>
                  <a:pt x="0" y="3810000"/>
                </a:moveTo>
                <a:lnTo>
                  <a:pt x="12192000" y="3810000"/>
                </a:lnTo>
                <a:moveTo>
                  <a:pt x="0" y="4572000"/>
                </a:moveTo>
                <a:lnTo>
                  <a:pt x="12192000" y="4572000"/>
                </a:lnTo>
                <a:moveTo>
                  <a:pt x="0" y="5334000"/>
                </a:moveTo>
                <a:lnTo>
                  <a:pt x="12192000" y="5334000"/>
                </a:lnTo>
                <a:moveTo>
                  <a:pt x="0" y="6096000"/>
                </a:moveTo>
                <a:lnTo>
                  <a:pt x="12192000" y="6096000"/>
                </a:lnTo>
              </a:path>
            </a:pathLst>
          </a:custGeom>
          <a:noFill/>
          <a:ln w="4762">
            <a:solidFill>
              <a:srgbClr val="1A2A44"/>
            </a:solidFill>
          </a:ln>
        </p:spPr>
      </p:sp>
      <p:grpSp>
        <p:nvGrpSpPr>
          <p:cNvPr id="9" name="Group 9"/>
          <p:cNvGrpSpPr/>
          <p:nvPr/>
        </p:nvGrpSpPr>
        <p:grpSpPr>
          <a:xfrm>
            <a:off x="593598" y="387668"/>
            <a:ext cx="10988802" cy="1523999"/>
            <a:chOff x="593598" y="387668"/>
            <a:chExt cx="10988802" cy="1523999"/>
          </a:xfrm>
        </p:grpSpPr>
        <p:sp>
          <p:nvSpPr>
            <p:cNvPr id="5" name="TextBox 5"/>
            <p:cNvSpPr txBox="1"/>
            <p:nvPr/>
          </p:nvSpPr>
          <p:spPr>
            <a:xfrm>
              <a:off x="602742" y="387668"/>
              <a:ext cx="2663007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spc="225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资源请求 · INVESTMENT</a:t>
              </a: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593598" y="631508"/>
              <a:ext cx="7601350" cy="6160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四项配套投入：把试点成果复制到全员</a:t>
              </a:r>
            </a:p>
          </p:txBody>
        </p:sp>
        <p:sp>
          <p:nvSpPr>
            <p:cNvPr id="7" name="Line 7"/>
            <p:cNvSpPr/>
            <p:nvPr/>
          </p:nvSpPr>
          <p:spPr>
            <a:xfrm>
              <a:off x="609600" y="120015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19050">
              <a:solidFill>
                <a:srgbClr val="4A90E2"/>
              </a:solidFill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598170" y="1471612"/>
              <a:ext cx="9276302" cy="4400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全员推广需</a:t>
              </a:r>
              <a:r>
                <a:rPr lang="zh-CN" sz="22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工具、培训、基建、考核</a:t>
              </a:r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四项配套，才能复制试点成果。</a:t>
              </a:r>
            </a:p>
          </p:txBody>
        </p:sp>
      </p:grpSp>
      <p:sp>
        <p:nvSpPr>
          <p:cNvPr id="10" name="Line 10"/>
          <p:cNvSpPr/>
          <p:nvPr/>
        </p:nvSpPr>
        <p:spPr>
          <a:xfrm>
            <a:off x="1524000" y="2438400"/>
            <a:ext cx="9525" cy="3314700"/>
          </a:xfrm>
          <a:custGeom>
            <a:avLst/>
            <a:gdLst/>
            <a:ahLst/>
            <a:cxnLst/>
            <a:rect l="l" t="t" r="r" b="b"/>
            <a:pathLst>
              <a:path w="9525" h="3314700">
                <a:moveTo>
                  <a:pt x="0" y="0"/>
                </a:moveTo>
                <a:lnTo>
                  <a:pt x="0" y="3314700"/>
                </a:lnTo>
              </a:path>
            </a:pathLst>
          </a:custGeom>
          <a:noFill/>
          <a:ln w="28575" cap="rnd">
            <a:solidFill>
              <a:srgbClr val="4A90E2"/>
            </a:solidFill>
          </a:ln>
        </p:spPr>
      </p:sp>
      <p:grpSp>
        <p:nvGrpSpPr>
          <p:cNvPr id="20" name="Group 20"/>
          <p:cNvGrpSpPr/>
          <p:nvPr/>
        </p:nvGrpSpPr>
        <p:grpSpPr>
          <a:xfrm>
            <a:off x="1295400" y="2286000"/>
            <a:ext cx="10287000" cy="762000"/>
            <a:chOff x="1295400" y="2286000"/>
            <a:chExt cx="10287000" cy="762000"/>
          </a:xfrm>
        </p:grpSpPr>
        <p:sp>
          <p:nvSpPr>
            <p:cNvPr id="11" name="Ellipse 11"/>
            <p:cNvSpPr/>
            <p:nvPr/>
          </p:nvSpPr>
          <p:spPr>
            <a:xfrm>
              <a:off x="1295400" y="2438400"/>
              <a:ext cx="457200" cy="457200"/>
            </a:xfrm>
            <a:prstGeom prst="ellipse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1412189" y="2597468"/>
              <a:ext cx="223622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350" b="1" dirty="0">
                  <a:solidFill>
                    <a:srgbClr val="0B1220"/>
                  </a:solidFill>
                  <a:latin typeface="Consolas"/>
                  <a:ea typeface="Consolas"/>
                  <a:cs typeface="Consolas"/>
                </a:rPr>
                <a:t>01</a:t>
              </a:r>
            </a:p>
          </p:txBody>
        </p:sp>
        <p:sp>
          <p:nvSpPr>
            <p:cNvPr id="13" name="Line 13"/>
            <p:cNvSpPr/>
            <p:nvPr/>
          </p:nvSpPr>
          <p:spPr>
            <a:xfrm>
              <a:off x="1752600" y="2667000"/>
              <a:ext cx="438150" cy="9525"/>
            </a:xfrm>
            <a:custGeom>
              <a:avLst/>
              <a:gdLst/>
              <a:ahLst/>
              <a:cxnLst/>
              <a:rect l="l" t="t" r="r" b="b"/>
              <a:pathLst>
                <a:path w="438150" h="9525">
                  <a:moveTo>
                    <a:pt x="0" y="0"/>
                  </a:moveTo>
                  <a:lnTo>
                    <a:pt x="438150" y="0"/>
                  </a:lnTo>
                </a:path>
              </a:pathLst>
            </a:custGeom>
            <a:noFill/>
            <a:ln w="19050">
              <a:solidFill>
                <a:srgbClr val="00E5FF"/>
              </a:solidFill>
              <a:custDash>
                <a:ds d="200000" sp="150000"/>
              </a:custDash>
            </a:ln>
          </p:spPr>
        </p:sp>
        <p:sp>
          <p:nvSpPr>
            <p:cNvPr id="14" name="Rectangle 14"/>
            <p:cNvSpPr/>
            <p:nvPr/>
          </p:nvSpPr>
          <p:spPr>
            <a:xfrm>
              <a:off x="2190750" y="2286000"/>
              <a:ext cx="9391650" cy="762000"/>
            </a:xfrm>
            <a:prstGeom prst="roundRect">
              <a:avLst>
                <a:gd name="adj" fmla="val 5000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15" name="Rectangle 15"/>
            <p:cNvSpPr/>
            <p:nvPr/>
          </p:nvSpPr>
          <p:spPr>
            <a:xfrm>
              <a:off x="2190750" y="2286000"/>
              <a:ext cx="38100" cy="762000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16" name="Freeform 16"/>
            <p:cNvSpPr/>
            <p:nvPr/>
          </p:nvSpPr>
          <p:spPr>
            <a:xfrm>
              <a:off x="2511425" y="2492375"/>
              <a:ext cx="349242" cy="349249"/>
            </a:xfrm>
            <a:custGeom>
              <a:avLst/>
              <a:gdLst/>
              <a:ahLst/>
              <a:cxnLst/>
              <a:rect l="l" t="t" r="r" b="b"/>
              <a:pathLst>
                <a:path w="349242" h="349249">
                  <a:moveTo>
                    <a:pt x="218630" y="0"/>
                  </a:moveTo>
                  <a:cubicBezTo>
                    <a:pt x="236599" y="0"/>
                    <a:pt x="253817" y="7142"/>
                    <a:pt x="266512" y="19837"/>
                  </a:cubicBezTo>
                  <a:lnTo>
                    <a:pt x="329412" y="82737"/>
                  </a:lnTo>
                  <a:cubicBezTo>
                    <a:pt x="342109" y="95434"/>
                    <a:pt x="349242" y="112654"/>
                    <a:pt x="349242" y="130611"/>
                  </a:cubicBezTo>
                  <a:cubicBezTo>
                    <a:pt x="349242" y="148567"/>
                    <a:pt x="342109" y="165787"/>
                    <a:pt x="329412" y="178484"/>
                  </a:cubicBezTo>
                  <a:lnTo>
                    <a:pt x="283259" y="224637"/>
                  </a:lnTo>
                  <a:cubicBezTo>
                    <a:pt x="260158" y="247716"/>
                    <a:pt x="223882" y="251035"/>
                    <a:pt x="196977" y="232530"/>
                  </a:cubicBezTo>
                  <a:lnTo>
                    <a:pt x="195143" y="231168"/>
                  </a:lnTo>
                  <a:lnTo>
                    <a:pt x="92429" y="333900"/>
                  </a:lnTo>
                  <a:cubicBezTo>
                    <a:pt x="84479" y="341823"/>
                    <a:pt x="74195" y="346983"/>
                    <a:pt x="63092" y="348621"/>
                  </a:cubicBezTo>
                  <a:lnTo>
                    <a:pt x="59250" y="349092"/>
                  </a:lnTo>
                  <a:lnTo>
                    <a:pt x="55391" y="349249"/>
                  </a:lnTo>
                  <a:lnTo>
                    <a:pt x="34925" y="349249"/>
                  </a:lnTo>
                  <a:cubicBezTo>
                    <a:pt x="17218" y="349249"/>
                    <a:pt x="2323" y="335995"/>
                    <a:pt x="157" y="317415"/>
                  </a:cubicBezTo>
                  <a:lnTo>
                    <a:pt x="0" y="314324"/>
                  </a:lnTo>
                  <a:lnTo>
                    <a:pt x="0" y="293858"/>
                  </a:lnTo>
                  <a:cubicBezTo>
                    <a:pt x="0" y="281565"/>
                    <a:pt x="4331" y="269655"/>
                    <a:pt x="12748" y="259632"/>
                  </a:cubicBezTo>
                  <a:lnTo>
                    <a:pt x="15350" y="256821"/>
                  </a:lnTo>
                  <a:lnTo>
                    <a:pt x="22579" y="249591"/>
                  </a:lnTo>
                  <a:cubicBezTo>
                    <a:pt x="25853" y="246316"/>
                    <a:pt x="30294" y="244476"/>
                    <a:pt x="34925" y="244475"/>
                  </a:cubicBezTo>
                  <a:lnTo>
                    <a:pt x="52387" y="244475"/>
                  </a:lnTo>
                  <a:lnTo>
                    <a:pt x="52387" y="227012"/>
                  </a:lnTo>
                  <a:cubicBezTo>
                    <a:pt x="52389" y="218159"/>
                    <a:pt x="59015" y="210708"/>
                    <a:pt x="67807" y="209672"/>
                  </a:cubicBezTo>
                  <a:lnTo>
                    <a:pt x="69850" y="209550"/>
                  </a:lnTo>
                  <a:lnTo>
                    <a:pt x="87312" y="209550"/>
                  </a:lnTo>
                  <a:lnTo>
                    <a:pt x="87312" y="192087"/>
                  </a:lnTo>
                  <a:cubicBezTo>
                    <a:pt x="87312" y="188249"/>
                    <a:pt x="88576" y="184518"/>
                    <a:pt x="90910" y="181470"/>
                  </a:cubicBezTo>
                  <a:lnTo>
                    <a:pt x="92429" y="179724"/>
                  </a:lnTo>
                  <a:lnTo>
                    <a:pt x="118064" y="154071"/>
                  </a:lnTo>
                  <a:lnTo>
                    <a:pt x="116737" y="152273"/>
                  </a:lnTo>
                  <a:cubicBezTo>
                    <a:pt x="109764" y="142127"/>
                    <a:pt x="105673" y="130280"/>
                    <a:pt x="104897" y="117994"/>
                  </a:cubicBezTo>
                  <a:lnTo>
                    <a:pt x="104775" y="113873"/>
                  </a:lnTo>
                  <a:cubicBezTo>
                    <a:pt x="104775" y="95904"/>
                    <a:pt x="111917" y="78686"/>
                    <a:pt x="124612" y="65991"/>
                  </a:cubicBezTo>
                  <a:lnTo>
                    <a:pt x="170765" y="19837"/>
                  </a:lnTo>
                  <a:cubicBezTo>
                    <a:pt x="183462" y="7145"/>
                    <a:pt x="200677" y="10"/>
                    <a:pt x="218630" y="0"/>
                  </a:cubicBezTo>
                  <a:moveTo>
                    <a:pt x="227274" y="87312"/>
                  </a:moveTo>
                  <a:lnTo>
                    <a:pt x="226925" y="87312"/>
                  </a:lnTo>
                  <a:cubicBezTo>
                    <a:pt x="214447" y="87312"/>
                    <a:pt x="202918" y="93969"/>
                    <a:pt x="196679" y="104775"/>
                  </a:cubicBezTo>
                  <a:cubicBezTo>
                    <a:pt x="190440" y="115581"/>
                    <a:pt x="190440" y="128894"/>
                    <a:pt x="196679" y="139700"/>
                  </a:cubicBezTo>
                  <a:cubicBezTo>
                    <a:pt x="202918" y="150506"/>
                    <a:pt x="214447" y="157162"/>
                    <a:pt x="226925" y="157162"/>
                  </a:cubicBezTo>
                  <a:lnTo>
                    <a:pt x="227274" y="157162"/>
                  </a:lnTo>
                  <a:cubicBezTo>
                    <a:pt x="246563" y="157162"/>
                    <a:pt x="262199" y="141526"/>
                    <a:pt x="262199" y="122237"/>
                  </a:cubicBezTo>
                  <a:cubicBezTo>
                    <a:pt x="262199" y="102949"/>
                    <a:pt x="246563" y="87312"/>
                    <a:pt x="227274" y="87312"/>
                  </a:cubicBezTo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17" name="TextBox 17"/>
            <p:cNvSpPr txBox="1"/>
            <p:nvPr/>
          </p:nvSpPr>
          <p:spPr>
            <a:xfrm>
              <a:off x="3076194" y="2418398"/>
              <a:ext cx="1122350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工具预算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3078480" y="2733675"/>
              <a:ext cx="3048234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Claude Code / 模型 API 全员开通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10621747" y="2616518"/>
              <a:ext cx="777011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3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全员可用</a:t>
              </a:r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1295400" y="3238500"/>
            <a:ext cx="10287000" cy="762000"/>
            <a:chOff x="1295400" y="3238500"/>
            <a:chExt cx="10287000" cy="762000"/>
          </a:xfrm>
        </p:grpSpPr>
        <p:sp>
          <p:nvSpPr>
            <p:cNvPr id="21" name="Ellipse 21"/>
            <p:cNvSpPr/>
            <p:nvPr/>
          </p:nvSpPr>
          <p:spPr>
            <a:xfrm>
              <a:off x="1295400" y="3390900"/>
              <a:ext cx="457200" cy="457200"/>
            </a:xfrm>
            <a:prstGeom prst="ellipse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22" name="TextBox 22"/>
            <p:cNvSpPr txBox="1"/>
            <p:nvPr/>
          </p:nvSpPr>
          <p:spPr>
            <a:xfrm>
              <a:off x="1412189" y="3549968"/>
              <a:ext cx="223622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350" b="1" dirty="0">
                  <a:solidFill>
                    <a:srgbClr val="0B1220"/>
                  </a:solidFill>
                  <a:latin typeface="Consolas"/>
                  <a:ea typeface="Consolas"/>
                  <a:cs typeface="Consolas"/>
                </a:rPr>
                <a:t>02</a:t>
              </a:r>
            </a:p>
          </p:txBody>
        </p:sp>
        <p:sp>
          <p:nvSpPr>
            <p:cNvPr id="23" name="Line 23"/>
            <p:cNvSpPr/>
            <p:nvPr/>
          </p:nvSpPr>
          <p:spPr>
            <a:xfrm>
              <a:off x="1752600" y="3619500"/>
              <a:ext cx="438150" cy="9525"/>
            </a:xfrm>
            <a:custGeom>
              <a:avLst/>
              <a:gdLst/>
              <a:ahLst/>
              <a:cxnLst/>
              <a:rect l="l" t="t" r="r" b="b"/>
              <a:pathLst>
                <a:path w="438150" h="9525">
                  <a:moveTo>
                    <a:pt x="0" y="0"/>
                  </a:moveTo>
                  <a:lnTo>
                    <a:pt x="438150" y="0"/>
                  </a:lnTo>
                </a:path>
              </a:pathLst>
            </a:custGeom>
            <a:noFill/>
            <a:ln w="19050">
              <a:solidFill>
                <a:srgbClr val="00E5FF"/>
              </a:solidFill>
              <a:custDash>
                <a:ds d="200000" sp="150000"/>
              </a:custDash>
            </a:ln>
          </p:spPr>
        </p:sp>
        <p:sp>
          <p:nvSpPr>
            <p:cNvPr id="24" name="Rectangle 24"/>
            <p:cNvSpPr/>
            <p:nvPr/>
          </p:nvSpPr>
          <p:spPr>
            <a:xfrm>
              <a:off x="2190750" y="3238500"/>
              <a:ext cx="9391650" cy="762000"/>
            </a:xfrm>
            <a:prstGeom prst="roundRect">
              <a:avLst>
                <a:gd name="adj" fmla="val 5000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25" name="Rectangle 25"/>
            <p:cNvSpPr/>
            <p:nvPr/>
          </p:nvSpPr>
          <p:spPr>
            <a:xfrm>
              <a:off x="2190750" y="3238500"/>
              <a:ext cx="38100" cy="762000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26" name="Freeform 26"/>
            <p:cNvSpPr/>
            <p:nvPr/>
          </p:nvSpPr>
          <p:spPr>
            <a:xfrm>
              <a:off x="2490295" y="3479800"/>
              <a:ext cx="387841" cy="279399"/>
            </a:xfrm>
            <a:custGeom>
              <a:avLst/>
              <a:gdLst/>
              <a:ahLst/>
              <a:cxnLst/>
              <a:rect l="l" t="t" r="r" b="b"/>
              <a:pathLst>
                <a:path w="387841" h="279399">
                  <a:moveTo>
                    <a:pt x="317992" y="164689"/>
                  </a:moveTo>
                  <a:lnTo>
                    <a:pt x="317992" y="209550"/>
                  </a:lnTo>
                  <a:cubicBezTo>
                    <a:pt x="317992" y="251425"/>
                    <a:pt x="262024" y="279399"/>
                    <a:pt x="195754" y="279399"/>
                  </a:cubicBezTo>
                  <a:cubicBezTo>
                    <a:pt x="129484" y="279399"/>
                    <a:pt x="73517" y="251425"/>
                    <a:pt x="73517" y="209550"/>
                  </a:cubicBezTo>
                  <a:lnTo>
                    <a:pt x="73517" y="164689"/>
                  </a:lnTo>
                  <a:lnTo>
                    <a:pt x="176301" y="205795"/>
                  </a:lnTo>
                  <a:cubicBezTo>
                    <a:pt x="187501" y="210279"/>
                    <a:pt x="199905" y="210760"/>
                    <a:pt x="211418" y="207157"/>
                  </a:cubicBezTo>
                  <a:lnTo>
                    <a:pt x="215207" y="205795"/>
                  </a:lnTo>
                  <a:close/>
                  <a:moveTo>
                    <a:pt x="352916" y="113087"/>
                  </a:moveTo>
                  <a:lnTo>
                    <a:pt x="202233" y="173367"/>
                  </a:lnTo>
                  <a:cubicBezTo>
                    <a:pt x="198074" y="175029"/>
                    <a:pt x="193435" y="175029"/>
                    <a:pt x="189276" y="173367"/>
                  </a:cubicBezTo>
                  <a:lnTo>
                    <a:pt x="14651" y="103518"/>
                  </a:lnTo>
                  <a:cubicBezTo>
                    <a:pt x="0" y="97668"/>
                    <a:pt x="0" y="76957"/>
                    <a:pt x="14651" y="71107"/>
                  </a:cubicBezTo>
                  <a:lnTo>
                    <a:pt x="189276" y="1257"/>
                  </a:lnTo>
                  <a:cubicBezTo>
                    <a:pt x="190649" y="705"/>
                    <a:pt x="192086" y="329"/>
                    <a:pt x="193554" y="140"/>
                  </a:cubicBezTo>
                  <a:lnTo>
                    <a:pt x="195754" y="0"/>
                  </a:lnTo>
                  <a:lnTo>
                    <a:pt x="197955" y="140"/>
                  </a:lnTo>
                  <a:cubicBezTo>
                    <a:pt x="199422" y="329"/>
                    <a:pt x="200860" y="705"/>
                    <a:pt x="202233" y="1257"/>
                  </a:cubicBezTo>
                  <a:lnTo>
                    <a:pt x="377416" y="71334"/>
                  </a:lnTo>
                  <a:lnTo>
                    <a:pt x="379302" y="72295"/>
                  </a:lnTo>
                  <a:lnTo>
                    <a:pt x="381031" y="73482"/>
                  </a:lnTo>
                  <a:lnTo>
                    <a:pt x="382568" y="74809"/>
                  </a:lnTo>
                  <a:lnTo>
                    <a:pt x="383877" y="76241"/>
                  </a:lnTo>
                  <a:lnTo>
                    <a:pt x="384489" y="77009"/>
                  </a:lnTo>
                  <a:lnTo>
                    <a:pt x="385763" y="79018"/>
                  </a:lnTo>
                  <a:lnTo>
                    <a:pt x="386671" y="81026"/>
                  </a:lnTo>
                  <a:lnTo>
                    <a:pt x="387265" y="82807"/>
                  </a:lnTo>
                  <a:lnTo>
                    <a:pt x="387702" y="85164"/>
                  </a:lnTo>
                  <a:lnTo>
                    <a:pt x="387806" y="86177"/>
                  </a:lnTo>
                  <a:lnTo>
                    <a:pt x="387841" y="192087"/>
                  </a:lnTo>
                  <a:cubicBezTo>
                    <a:pt x="387841" y="201731"/>
                    <a:pt x="380023" y="209550"/>
                    <a:pt x="370379" y="209550"/>
                  </a:cubicBezTo>
                  <a:cubicBezTo>
                    <a:pt x="360735" y="209550"/>
                    <a:pt x="352916" y="201731"/>
                    <a:pt x="352916" y="192087"/>
                  </a:cubicBez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27" name="TextBox 27"/>
            <p:cNvSpPr txBox="1"/>
            <p:nvPr/>
          </p:nvSpPr>
          <p:spPr>
            <a:xfrm>
              <a:off x="3076194" y="3370898"/>
              <a:ext cx="1122350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培训投入</a:t>
              </a:r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3078480" y="3686175"/>
              <a:ext cx="2297049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全员培训 2 天 + 持续进阶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10621747" y="3569018"/>
              <a:ext cx="777011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3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能力对齐</a:t>
              </a:r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1295400" y="4191000"/>
            <a:ext cx="10287000" cy="762000"/>
            <a:chOff x="1295400" y="4191000"/>
            <a:chExt cx="10287000" cy="762000"/>
          </a:xfrm>
        </p:grpSpPr>
        <p:sp>
          <p:nvSpPr>
            <p:cNvPr id="31" name="Ellipse 31"/>
            <p:cNvSpPr/>
            <p:nvPr/>
          </p:nvSpPr>
          <p:spPr>
            <a:xfrm>
              <a:off x="1295400" y="4343400"/>
              <a:ext cx="457200" cy="457200"/>
            </a:xfrm>
            <a:prstGeom prst="ellipse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32" name="TextBox 32"/>
            <p:cNvSpPr txBox="1"/>
            <p:nvPr/>
          </p:nvSpPr>
          <p:spPr>
            <a:xfrm>
              <a:off x="1412189" y="4502468"/>
              <a:ext cx="223622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350" b="1" dirty="0">
                  <a:solidFill>
                    <a:srgbClr val="0B1220"/>
                  </a:solidFill>
                  <a:latin typeface="Consolas"/>
                  <a:ea typeface="Consolas"/>
                  <a:cs typeface="Consolas"/>
                </a:rPr>
                <a:t>03</a:t>
              </a:r>
            </a:p>
          </p:txBody>
        </p:sp>
        <p:sp>
          <p:nvSpPr>
            <p:cNvPr id="33" name="Line 33"/>
            <p:cNvSpPr/>
            <p:nvPr/>
          </p:nvSpPr>
          <p:spPr>
            <a:xfrm>
              <a:off x="1752600" y="4572000"/>
              <a:ext cx="438150" cy="9525"/>
            </a:xfrm>
            <a:custGeom>
              <a:avLst/>
              <a:gdLst/>
              <a:ahLst/>
              <a:cxnLst/>
              <a:rect l="l" t="t" r="r" b="b"/>
              <a:pathLst>
                <a:path w="438150" h="9525">
                  <a:moveTo>
                    <a:pt x="0" y="0"/>
                  </a:moveTo>
                  <a:lnTo>
                    <a:pt x="438150" y="0"/>
                  </a:lnTo>
                </a:path>
              </a:pathLst>
            </a:custGeom>
            <a:noFill/>
            <a:ln w="19050">
              <a:solidFill>
                <a:srgbClr val="00E5FF"/>
              </a:solidFill>
              <a:custDash>
                <a:ds d="200000" sp="150000"/>
              </a:custDash>
            </a:ln>
          </p:spPr>
        </p:sp>
        <p:sp>
          <p:nvSpPr>
            <p:cNvPr id="34" name="Rectangle 34"/>
            <p:cNvSpPr/>
            <p:nvPr/>
          </p:nvSpPr>
          <p:spPr>
            <a:xfrm>
              <a:off x="2190750" y="4191000"/>
              <a:ext cx="9391650" cy="762000"/>
            </a:xfrm>
            <a:prstGeom prst="roundRect">
              <a:avLst>
                <a:gd name="adj" fmla="val 5000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35" name="Rectangle 35"/>
            <p:cNvSpPr/>
            <p:nvPr/>
          </p:nvSpPr>
          <p:spPr>
            <a:xfrm>
              <a:off x="2190750" y="4191000"/>
              <a:ext cx="38100" cy="762000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grpSp>
          <p:nvGrpSpPr>
            <p:cNvPr id="39" name="Group 39"/>
            <p:cNvGrpSpPr/>
            <p:nvPr/>
          </p:nvGrpSpPr>
          <p:grpSpPr>
            <a:xfrm>
              <a:off x="2528886" y="4397375"/>
              <a:ext cx="314326" cy="349249"/>
              <a:chOff x="2528886" y="4397375"/>
              <a:chExt cx="314326" cy="349249"/>
            </a:xfrm>
          </p:grpSpPr>
          <p:sp>
            <p:nvSpPr>
              <p:cNvPr id="36" name="Freeform 36"/>
              <p:cNvSpPr/>
              <p:nvPr/>
            </p:nvSpPr>
            <p:spPr>
              <a:xfrm>
                <a:off x="2528887" y="4637152"/>
                <a:ext cx="314324" cy="109472"/>
              </a:xfrm>
              <a:custGeom>
                <a:avLst/>
                <a:gdLst/>
                <a:ahLst/>
                <a:cxnLst/>
                <a:rect l="l" t="t" r="r" b="b"/>
                <a:pathLst>
                  <a:path w="314324" h="109472">
                    <a:moveTo>
                      <a:pt x="0" y="0"/>
                    </a:moveTo>
                    <a:cubicBezTo>
                      <a:pt x="34366" y="26316"/>
                      <a:pt x="91399" y="39622"/>
                      <a:pt x="157162" y="39622"/>
                    </a:cubicBezTo>
                    <a:cubicBezTo>
                      <a:pt x="222821" y="39622"/>
                      <a:pt x="279836" y="26351"/>
                      <a:pt x="314324" y="297"/>
                    </a:cubicBezTo>
                    <a:lnTo>
                      <a:pt x="314324" y="39622"/>
                    </a:lnTo>
                    <a:cubicBezTo>
                      <a:pt x="314324" y="81969"/>
                      <a:pt x="246308" y="108355"/>
                      <a:pt x="162523" y="109437"/>
                    </a:cubicBezTo>
                    <a:lnTo>
                      <a:pt x="157162" y="109472"/>
                    </a:lnTo>
                    <a:cubicBezTo>
                      <a:pt x="70933" y="109472"/>
                      <a:pt x="0" y="82877"/>
                      <a:pt x="0" y="39622"/>
                    </a:cubicBez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  <p:sp>
            <p:nvSpPr>
              <p:cNvPr id="37" name="Freeform 37"/>
              <p:cNvSpPr/>
              <p:nvPr/>
            </p:nvSpPr>
            <p:spPr>
              <a:xfrm>
                <a:off x="2528887" y="4532377"/>
                <a:ext cx="314324" cy="109472"/>
              </a:xfrm>
              <a:custGeom>
                <a:avLst/>
                <a:gdLst/>
                <a:ahLst/>
                <a:cxnLst/>
                <a:rect l="l" t="t" r="r" b="b"/>
                <a:pathLst>
                  <a:path w="314324" h="109472">
                    <a:moveTo>
                      <a:pt x="0" y="0"/>
                    </a:moveTo>
                    <a:cubicBezTo>
                      <a:pt x="34366" y="26316"/>
                      <a:pt x="91399" y="39622"/>
                      <a:pt x="157162" y="39622"/>
                    </a:cubicBezTo>
                    <a:cubicBezTo>
                      <a:pt x="222821" y="39622"/>
                      <a:pt x="279836" y="26351"/>
                      <a:pt x="314324" y="297"/>
                    </a:cubicBezTo>
                    <a:lnTo>
                      <a:pt x="314324" y="39622"/>
                    </a:lnTo>
                    <a:cubicBezTo>
                      <a:pt x="314324" y="82877"/>
                      <a:pt x="243392" y="109472"/>
                      <a:pt x="157162" y="109472"/>
                    </a:cubicBezTo>
                    <a:cubicBezTo>
                      <a:pt x="73377" y="109472"/>
                      <a:pt x="4016" y="84361"/>
                      <a:pt x="367" y="43202"/>
                    </a:cubicBezTo>
                    <a:lnTo>
                      <a:pt x="87" y="41438"/>
                    </a:lnTo>
                    <a:lnTo>
                      <a:pt x="0" y="39622"/>
                    </a:ln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  <p:sp>
            <p:nvSpPr>
              <p:cNvPr id="38" name="Freeform 38"/>
              <p:cNvSpPr/>
              <p:nvPr/>
            </p:nvSpPr>
            <p:spPr>
              <a:xfrm>
                <a:off x="2528886" y="4397375"/>
                <a:ext cx="314326" cy="139700"/>
              </a:xfrm>
              <a:custGeom>
                <a:avLst/>
                <a:gdLst/>
                <a:ahLst/>
                <a:cxnLst/>
                <a:rect l="l" t="t" r="r" b="b"/>
                <a:pathLst>
                  <a:path w="314326" h="139700">
                    <a:moveTo>
                      <a:pt x="157164" y="0"/>
                    </a:moveTo>
                    <a:cubicBezTo>
                      <a:pt x="175342" y="0"/>
                      <a:pt x="192857" y="1187"/>
                      <a:pt x="209149" y="3458"/>
                    </a:cubicBezTo>
                    <a:lnTo>
                      <a:pt x="217339" y="4697"/>
                    </a:lnTo>
                    <a:cubicBezTo>
                      <a:pt x="227118" y="6327"/>
                      <a:pt x="236350" y="8353"/>
                      <a:pt x="245035" y="10774"/>
                    </a:cubicBezTo>
                    <a:lnTo>
                      <a:pt x="252718" y="13062"/>
                    </a:lnTo>
                    <a:lnTo>
                      <a:pt x="254028" y="13481"/>
                    </a:lnTo>
                    <a:cubicBezTo>
                      <a:pt x="258780" y="15044"/>
                      <a:pt x="263469" y="16791"/>
                      <a:pt x="268085" y="18720"/>
                    </a:cubicBezTo>
                    <a:lnTo>
                      <a:pt x="271560" y="20222"/>
                    </a:lnTo>
                    <a:cubicBezTo>
                      <a:pt x="277788" y="23039"/>
                      <a:pt x="283417" y="26124"/>
                      <a:pt x="288446" y="29477"/>
                    </a:cubicBezTo>
                    <a:cubicBezTo>
                      <a:pt x="290367" y="30757"/>
                      <a:pt x="292189" y="32067"/>
                      <a:pt x="293912" y="33406"/>
                    </a:cubicBezTo>
                    <a:cubicBezTo>
                      <a:pt x="298277" y="36793"/>
                      <a:pt x="302201" y="40711"/>
                      <a:pt x="305595" y="45071"/>
                    </a:cubicBezTo>
                    <a:lnTo>
                      <a:pt x="307184" y="47306"/>
                    </a:lnTo>
                    <a:cubicBezTo>
                      <a:pt x="307999" y="48528"/>
                      <a:pt x="308749" y="49756"/>
                      <a:pt x="309436" y="50990"/>
                    </a:cubicBezTo>
                    <a:lnTo>
                      <a:pt x="310659" y="53418"/>
                    </a:lnTo>
                    <a:cubicBezTo>
                      <a:pt x="312556" y="57492"/>
                      <a:pt x="313720" y="61741"/>
                      <a:pt x="314151" y="66165"/>
                    </a:cubicBezTo>
                    <a:lnTo>
                      <a:pt x="314326" y="69850"/>
                    </a:lnTo>
                    <a:cubicBezTo>
                      <a:pt x="314326" y="113104"/>
                      <a:pt x="243393" y="139700"/>
                      <a:pt x="157164" y="139700"/>
                    </a:cubicBezTo>
                    <a:cubicBezTo>
                      <a:pt x="73379" y="139700"/>
                      <a:pt x="4018" y="114589"/>
                      <a:pt x="368" y="73430"/>
                    </a:cubicBezTo>
                    <a:cubicBezTo>
                      <a:pt x="123" y="72252"/>
                      <a:pt x="0" y="71053"/>
                      <a:pt x="1" y="69850"/>
                    </a:cubicBezTo>
                    <a:lnTo>
                      <a:pt x="89" y="68034"/>
                    </a:lnTo>
                    <a:lnTo>
                      <a:pt x="368" y="66288"/>
                    </a:lnTo>
                    <a:cubicBezTo>
                      <a:pt x="3948" y="26019"/>
                      <a:pt x="70393" y="1100"/>
                      <a:pt x="151715" y="35"/>
                    </a:cubicBezTo>
                    <a:close/>
                  </a:path>
                </a:pathLst>
              </a:custGeom>
              <a:solidFill>
                <a:srgbClr val="00E5FF"/>
              </a:solidFill>
              <a:ln>
                <a:noFill/>
              </a:ln>
            </p:spPr>
          </p:sp>
        </p:grpSp>
        <p:sp>
          <p:nvSpPr>
            <p:cNvPr id="40" name="TextBox 40"/>
            <p:cNvSpPr txBox="1"/>
            <p:nvPr/>
          </p:nvSpPr>
          <p:spPr>
            <a:xfrm>
              <a:off x="3076194" y="4323398"/>
              <a:ext cx="1122350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基础设施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3078480" y="4638675"/>
              <a:ext cx="4239768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1 架构师 + 2 开发，2 个月搭 RAG + 代码图谱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10841194" y="4521518"/>
              <a:ext cx="557564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3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2 个月</a:t>
              </a:r>
            </a:p>
          </p:txBody>
        </p:sp>
      </p:grpSp>
      <p:grpSp>
        <p:nvGrpSpPr>
          <p:cNvPr id="53" name="Group 53"/>
          <p:cNvGrpSpPr/>
          <p:nvPr/>
        </p:nvGrpSpPr>
        <p:grpSpPr>
          <a:xfrm>
            <a:off x="1295400" y="5143500"/>
            <a:ext cx="10287000" cy="762000"/>
            <a:chOff x="1295400" y="5143500"/>
            <a:chExt cx="10287000" cy="762000"/>
          </a:xfrm>
        </p:grpSpPr>
        <p:sp>
          <p:nvSpPr>
            <p:cNvPr id="44" name="Ellipse 44"/>
            <p:cNvSpPr/>
            <p:nvPr/>
          </p:nvSpPr>
          <p:spPr>
            <a:xfrm>
              <a:off x="1295400" y="5295900"/>
              <a:ext cx="457200" cy="457200"/>
            </a:xfrm>
            <a:prstGeom prst="ellipse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45" name="TextBox 45"/>
            <p:cNvSpPr txBox="1"/>
            <p:nvPr/>
          </p:nvSpPr>
          <p:spPr>
            <a:xfrm>
              <a:off x="1412189" y="5454968"/>
              <a:ext cx="223622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en-US" sz="1350" b="1" dirty="0">
                  <a:solidFill>
                    <a:srgbClr val="0B1220"/>
                  </a:solidFill>
                  <a:latin typeface="Consolas"/>
                  <a:ea typeface="Consolas"/>
                  <a:cs typeface="Consolas"/>
                </a:rPr>
                <a:t>04</a:t>
              </a:r>
            </a:p>
          </p:txBody>
        </p:sp>
        <p:sp>
          <p:nvSpPr>
            <p:cNvPr id="46" name="Line 46"/>
            <p:cNvSpPr/>
            <p:nvPr/>
          </p:nvSpPr>
          <p:spPr>
            <a:xfrm>
              <a:off x="1752600" y="5524500"/>
              <a:ext cx="438150" cy="9525"/>
            </a:xfrm>
            <a:custGeom>
              <a:avLst/>
              <a:gdLst/>
              <a:ahLst/>
              <a:cxnLst/>
              <a:rect l="l" t="t" r="r" b="b"/>
              <a:pathLst>
                <a:path w="438150" h="9525">
                  <a:moveTo>
                    <a:pt x="0" y="0"/>
                  </a:moveTo>
                  <a:lnTo>
                    <a:pt x="438150" y="0"/>
                  </a:lnTo>
                </a:path>
              </a:pathLst>
            </a:custGeom>
            <a:noFill/>
            <a:ln w="19050">
              <a:solidFill>
                <a:srgbClr val="00E5FF"/>
              </a:solidFill>
              <a:custDash>
                <a:ds d="200000" sp="150000"/>
              </a:custDash>
            </a:ln>
          </p:spPr>
        </p:sp>
        <p:sp>
          <p:nvSpPr>
            <p:cNvPr id="47" name="Rectangle 47"/>
            <p:cNvSpPr/>
            <p:nvPr/>
          </p:nvSpPr>
          <p:spPr>
            <a:xfrm>
              <a:off x="2190750" y="5143500"/>
              <a:ext cx="9391650" cy="762000"/>
            </a:xfrm>
            <a:prstGeom prst="roundRect">
              <a:avLst>
                <a:gd name="adj" fmla="val 5000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48" name="Rectangle 48"/>
            <p:cNvSpPr/>
            <p:nvPr/>
          </p:nvSpPr>
          <p:spPr>
            <a:xfrm>
              <a:off x="2190750" y="5143500"/>
              <a:ext cx="38100" cy="762000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49" name="Freeform 49"/>
            <p:cNvSpPr/>
            <p:nvPr/>
          </p:nvSpPr>
          <p:spPr>
            <a:xfrm>
              <a:off x="2546346" y="5349875"/>
              <a:ext cx="279407" cy="349249"/>
            </a:xfrm>
            <a:custGeom>
              <a:avLst/>
              <a:gdLst/>
              <a:ahLst/>
              <a:cxnLst/>
              <a:rect l="l" t="t" r="r" b="b"/>
              <a:pathLst>
                <a:path w="279407" h="349249">
                  <a:moveTo>
                    <a:pt x="244426" y="37894"/>
                  </a:moveTo>
                  <a:cubicBezTo>
                    <a:pt x="265387" y="45280"/>
                    <a:pt x="279407" y="65088"/>
                    <a:pt x="279403" y="87312"/>
                  </a:cubicBezTo>
                  <a:lnTo>
                    <a:pt x="279403" y="296862"/>
                  </a:lnTo>
                  <a:cubicBezTo>
                    <a:pt x="279403" y="325795"/>
                    <a:pt x="255949" y="349249"/>
                    <a:pt x="227016" y="349249"/>
                  </a:cubicBezTo>
                  <a:lnTo>
                    <a:pt x="52391" y="349249"/>
                  </a:lnTo>
                  <a:cubicBezTo>
                    <a:pt x="23458" y="349249"/>
                    <a:pt x="4" y="325795"/>
                    <a:pt x="4" y="296862"/>
                  </a:cubicBezTo>
                  <a:lnTo>
                    <a:pt x="4" y="87312"/>
                  </a:lnTo>
                  <a:cubicBezTo>
                    <a:pt x="0" y="65088"/>
                    <a:pt x="14020" y="45280"/>
                    <a:pt x="34981" y="37894"/>
                  </a:cubicBezTo>
                  <a:cubicBezTo>
                    <a:pt x="36572" y="75286"/>
                    <a:pt x="67352" y="104781"/>
                    <a:pt x="104779" y="104775"/>
                  </a:cubicBezTo>
                  <a:lnTo>
                    <a:pt x="174628" y="104775"/>
                  </a:lnTo>
                  <a:cubicBezTo>
                    <a:pt x="210483" y="104778"/>
                    <a:pt x="240517" y="77634"/>
                    <a:pt x="244129" y="41962"/>
                  </a:cubicBezTo>
                  <a:close/>
                  <a:moveTo>
                    <a:pt x="179745" y="162279"/>
                  </a:moveTo>
                  <a:lnTo>
                    <a:pt x="122241" y="219765"/>
                  </a:lnTo>
                  <a:lnTo>
                    <a:pt x="99662" y="197204"/>
                  </a:lnTo>
                  <a:cubicBezTo>
                    <a:pt x="95278" y="192664"/>
                    <a:pt x="88785" y="190844"/>
                    <a:pt x="82680" y="192442"/>
                  </a:cubicBezTo>
                  <a:cubicBezTo>
                    <a:pt x="76574" y="194040"/>
                    <a:pt x="71806" y="198808"/>
                    <a:pt x="70208" y="204913"/>
                  </a:cubicBezTo>
                  <a:cubicBezTo>
                    <a:pt x="68610" y="211019"/>
                    <a:pt x="70431" y="217511"/>
                    <a:pt x="74970" y="221896"/>
                  </a:cubicBezTo>
                  <a:lnTo>
                    <a:pt x="109895" y="256821"/>
                  </a:lnTo>
                  <a:cubicBezTo>
                    <a:pt x="116714" y="263638"/>
                    <a:pt x="127768" y="263638"/>
                    <a:pt x="134587" y="256821"/>
                  </a:cubicBezTo>
                  <a:lnTo>
                    <a:pt x="204437" y="186971"/>
                  </a:lnTo>
                  <a:cubicBezTo>
                    <a:pt x="211055" y="180119"/>
                    <a:pt x="210960" y="169227"/>
                    <a:pt x="204224" y="162491"/>
                  </a:cubicBezTo>
                  <a:cubicBezTo>
                    <a:pt x="197488" y="155756"/>
                    <a:pt x="186597" y="155661"/>
                    <a:pt x="179745" y="162279"/>
                  </a:cubicBezTo>
                  <a:moveTo>
                    <a:pt x="174628" y="0"/>
                  </a:moveTo>
                  <a:cubicBezTo>
                    <a:pt x="193917" y="0"/>
                    <a:pt x="209553" y="15636"/>
                    <a:pt x="209553" y="34925"/>
                  </a:cubicBezTo>
                  <a:cubicBezTo>
                    <a:pt x="209553" y="54213"/>
                    <a:pt x="193917" y="69850"/>
                    <a:pt x="174628" y="69850"/>
                  </a:cubicBezTo>
                  <a:lnTo>
                    <a:pt x="104779" y="69850"/>
                  </a:lnTo>
                  <a:cubicBezTo>
                    <a:pt x="85490" y="69850"/>
                    <a:pt x="69854" y="54213"/>
                    <a:pt x="69854" y="34925"/>
                  </a:cubicBezTo>
                  <a:cubicBezTo>
                    <a:pt x="69854" y="15636"/>
                    <a:pt x="85490" y="0"/>
                    <a:pt x="104779" y="0"/>
                  </a:cubicBez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50" name="TextBox 50"/>
            <p:cNvSpPr txBox="1"/>
            <p:nvPr/>
          </p:nvSpPr>
          <p:spPr>
            <a:xfrm>
              <a:off x="3076194" y="5275898"/>
              <a:ext cx="1122350" cy="381381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9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考核绑定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3078480" y="5591175"/>
              <a:ext cx="2607564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AI 占比纳入绩效，推动落地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10621747" y="5474018"/>
              <a:ext cx="777011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3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机制保障</a:t>
              </a:r>
            </a:p>
          </p:txBody>
        </p:sp>
      </p:grpSp>
      <p:sp>
        <p:nvSpPr>
          <p:cNvPr id="54" name="TextBox 54"/>
          <p:cNvSpPr txBox="1"/>
          <p:nvPr/>
        </p:nvSpPr>
        <p:spPr>
          <a:xfrm>
            <a:off x="11035132" y="6423660"/>
            <a:ext cx="553364" cy="23469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en-US" sz="1200" dirty="0">
                <a:solidFill>
                  <a:srgbClr val="6B83A1"/>
                </a:solidFill>
                <a:latin typeface="Segoe UI"/>
                <a:ea typeface="Segoe UI"/>
                <a:cs typeface="Segoe UI"/>
              </a:rPr>
              <a:t>08 / 10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B1220"/>
          </a:solidFill>
          <a:ln>
            <a:noFill/>
          </a:ln>
        </p:spPr>
      </p:sp>
      <p:sp>
        <p:nvSpPr>
          <p:cNvPr id="3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A90E2">
                  <a:alpha val="10000"/>
                </a:srgbClr>
              </a:gs>
              <a:gs pos="100000">
                <a:srgbClr val="4A90E2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sp>
        <p:nvSpPr>
          <p:cNvPr id="4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E5FF">
                  <a:alpha val="8000"/>
                </a:srgbClr>
              </a:gs>
              <a:gs pos="100000">
                <a:srgbClr val="00E5FF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</p:sp>
      <p:sp>
        <p:nvSpPr>
          <p:cNvPr id="5" name="Freeform 5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762000" y="0"/>
                </a:moveTo>
                <a:lnTo>
                  <a:pt x="762000" y="6858000"/>
                </a:lnTo>
                <a:moveTo>
                  <a:pt x="1524000" y="0"/>
                </a:moveTo>
                <a:lnTo>
                  <a:pt x="1524000" y="6858000"/>
                </a:lnTo>
                <a:moveTo>
                  <a:pt x="2286000" y="0"/>
                </a:moveTo>
                <a:lnTo>
                  <a:pt x="2286000" y="6858000"/>
                </a:lnTo>
                <a:moveTo>
                  <a:pt x="3048000" y="0"/>
                </a:moveTo>
                <a:lnTo>
                  <a:pt x="3048000" y="6858000"/>
                </a:lnTo>
                <a:moveTo>
                  <a:pt x="3810000" y="0"/>
                </a:moveTo>
                <a:lnTo>
                  <a:pt x="3810000" y="6858000"/>
                </a:lnTo>
                <a:moveTo>
                  <a:pt x="4572000" y="0"/>
                </a:moveTo>
                <a:lnTo>
                  <a:pt x="4572000" y="6858000"/>
                </a:lnTo>
                <a:moveTo>
                  <a:pt x="5334000" y="0"/>
                </a:moveTo>
                <a:lnTo>
                  <a:pt x="5334000" y="6858000"/>
                </a:lnTo>
                <a:moveTo>
                  <a:pt x="6096000" y="0"/>
                </a:moveTo>
                <a:lnTo>
                  <a:pt x="6096000" y="6858000"/>
                </a:lnTo>
                <a:moveTo>
                  <a:pt x="6858000" y="0"/>
                </a:moveTo>
                <a:lnTo>
                  <a:pt x="6858000" y="6858000"/>
                </a:lnTo>
                <a:moveTo>
                  <a:pt x="7620000" y="0"/>
                </a:moveTo>
                <a:lnTo>
                  <a:pt x="7620000" y="6858000"/>
                </a:lnTo>
                <a:moveTo>
                  <a:pt x="8382000" y="0"/>
                </a:moveTo>
                <a:lnTo>
                  <a:pt x="8382000" y="6858000"/>
                </a:lnTo>
                <a:moveTo>
                  <a:pt x="9144000" y="0"/>
                </a:moveTo>
                <a:lnTo>
                  <a:pt x="9144000" y="6858000"/>
                </a:lnTo>
                <a:moveTo>
                  <a:pt x="9906000" y="0"/>
                </a:moveTo>
                <a:lnTo>
                  <a:pt x="9906000" y="6858000"/>
                </a:lnTo>
                <a:moveTo>
                  <a:pt x="10668000" y="0"/>
                </a:moveTo>
                <a:lnTo>
                  <a:pt x="10668000" y="6858000"/>
                </a:lnTo>
                <a:moveTo>
                  <a:pt x="11430000" y="0"/>
                </a:moveTo>
                <a:lnTo>
                  <a:pt x="11430000" y="6858000"/>
                </a:lnTo>
                <a:moveTo>
                  <a:pt x="0" y="762000"/>
                </a:moveTo>
                <a:lnTo>
                  <a:pt x="12192000" y="762000"/>
                </a:lnTo>
                <a:moveTo>
                  <a:pt x="0" y="1524000"/>
                </a:moveTo>
                <a:lnTo>
                  <a:pt x="12192000" y="1524000"/>
                </a:lnTo>
                <a:moveTo>
                  <a:pt x="0" y="2286000"/>
                </a:moveTo>
                <a:lnTo>
                  <a:pt x="12192000" y="2286000"/>
                </a:lnTo>
                <a:moveTo>
                  <a:pt x="0" y="3048000"/>
                </a:moveTo>
                <a:lnTo>
                  <a:pt x="12192000" y="3048000"/>
                </a:lnTo>
                <a:moveTo>
                  <a:pt x="0" y="3810000"/>
                </a:moveTo>
                <a:lnTo>
                  <a:pt x="12192000" y="3810000"/>
                </a:lnTo>
                <a:moveTo>
                  <a:pt x="0" y="4572000"/>
                </a:moveTo>
                <a:lnTo>
                  <a:pt x="12192000" y="4572000"/>
                </a:lnTo>
                <a:moveTo>
                  <a:pt x="0" y="5334000"/>
                </a:moveTo>
                <a:lnTo>
                  <a:pt x="12192000" y="5334000"/>
                </a:lnTo>
                <a:moveTo>
                  <a:pt x="0" y="6096000"/>
                </a:moveTo>
                <a:lnTo>
                  <a:pt x="12192000" y="6096000"/>
                </a:lnTo>
              </a:path>
            </a:pathLst>
          </a:custGeom>
          <a:noFill/>
          <a:ln w="4762">
            <a:solidFill>
              <a:srgbClr val="1A2A44"/>
            </a:solidFill>
          </a:ln>
        </p:spPr>
      </p:sp>
      <p:grpSp>
        <p:nvGrpSpPr>
          <p:cNvPr id="10" name="Group 10"/>
          <p:cNvGrpSpPr/>
          <p:nvPr/>
        </p:nvGrpSpPr>
        <p:grpSpPr>
          <a:xfrm>
            <a:off x="593598" y="387668"/>
            <a:ext cx="10988802" cy="1523999"/>
            <a:chOff x="593598" y="387668"/>
            <a:chExt cx="10988802" cy="1523999"/>
          </a:xfrm>
        </p:grpSpPr>
        <p:sp>
          <p:nvSpPr>
            <p:cNvPr id="6" name="TextBox 6"/>
            <p:cNvSpPr txBox="1"/>
            <p:nvPr/>
          </p:nvSpPr>
          <p:spPr>
            <a:xfrm>
              <a:off x="602742" y="387668"/>
              <a:ext cx="3184192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spc="225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风险与收益 · RISK &amp; RETURN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593598" y="631508"/>
              <a:ext cx="8558650" cy="6160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15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风险可控，收益可期：三重保障 + 三大收益</a:t>
              </a:r>
            </a:p>
          </p:txBody>
        </p:sp>
        <p:sp>
          <p:nvSpPr>
            <p:cNvPr id="8" name="Line 8"/>
            <p:cNvSpPr/>
            <p:nvPr/>
          </p:nvSpPr>
          <p:spPr>
            <a:xfrm>
              <a:off x="609600" y="1200150"/>
              <a:ext cx="10972800" cy="9525"/>
            </a:xfrm>
            <a:custGeom>
              <a:avLst/>
              <a:gdLst/>
              <a:ahLst/>
              <a:cxnLst/>
              <a:rect l="l" t="t" r="r" b="b"/>
              <a:pathLst>
                <a:path w="10972800" h="9525">
                  <a:moveTo>
                    <a:pt x="0" y="0"/>
                  </a:moveTo>
                  <a:lnTo>
                    <a:pt x="10972800" y="0"/>
                  </a:lnTo>
                </a:path>
              </a:pathLst>
            </a:custGeom>
            <a:noFill/>
            <a:ln w="19050">
              <a:solidFill>
                <a:srgbClr val="4A90E2"/>
              </a:solidFill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598170" y="1471612"/>
              <a:ext cx="6837998" cy="4400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已试点验证 + 量化度量 + 防偷改护栏，</a:t>
              </a:r>
              <a:r>
                <a:rPr lang="zh-CN" sz="22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风险可控</a:t>
              </a:r>
              <a:r>
                <a:rPr lang="zh-CN" sz="2250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。</a:t>
              </a:r>
            </a:p>
          </p:txBody>
        </p:sp>
      </p:grpSp>
      <p:sp>
        <p:nvSpPr>
          <p:cNvPr id="11" name="TextBox 11"/>
          <p:cNvSpPr txBox="1"/>
          <p:nvPr/>
        </p:nvSpPr>
        <p:spPr>
          <a:xfrm>
            <a:off x="2276708" y="1911668"/>
            <a:ext cx="1961684" cy="26403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spc="150" dirty="0">
                <a:solidFill>
                  <a:srgbClr val="4A90E2"/>
                </a:solidFill>
                <a:latin typeface="Segoe UI"/>
                <a:ea typeface="Microsoft YaHei"/>
                <a:cs typeface="Segoe UI"/>
              </a:rPr>
              <a:t>风险可控 · 三重保障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953608" y="1911668"/>
            <a:ext cx="1961684" cy="26403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350" b="1" spc="150" dirty="0">
                <a:solidFill>
                  <a:srgbClr val="00E5FF"/>
                </a:solidFill>
                <a:latin typeface="Segoe UI"/>
                <a:ea typeface="Microsoft YaHei"/>
                <a:cs typeface="Segoe UI"/>
              </a:rPr>
              <a:t>预期收益 · 三大升级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609600" y="2286000"/>
            <a:ext cx="5295900" cy="1257300"/>
            <a:chOff x="609600" y="2286000"/>
            <a:chExt cx="5295900" cy="1257300"/>
          </a:xfrm>
        </p:grpSpPr>
        <p:sp>
          <p:nvSpPr>
            <p:cNvPr id="13" name="Rectangle 13"/>
            <p:cNvSpPr/>
            <p:nvPr/>
          </p:nvSpPr>
          <p:spPr>
            <a:xfrm>
              <a:off x="609600" y="2286000"/>
              <a:ext cx="5295900" cy="1257300"/>
            </a:xfrm>
            <a:prstGeom prst="roundRect">
              <a:avLst>
                <a:gd name="adj" fmla="val 3030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14" name="Rectangle 14"/>
            <p:cNvSpPr/>
            <p:nvPr/>
          </p:nvSpPr>
          <p:spPr>
            <a:xfrm>
              <a:off x="609600" y="2286000"/>
              <a:ext cx="38100" cy="1257300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15" name="Freeform 15"/>
            <p:cNvSpPr/>
            <p:nvPr/>
          </p:nvSpPr>
          <p:spPr>
            <a:xfrm>
              <a:off x="903318" y="2682875"/>
              <a:ext cx="365046" cy="349436"/>
            </a:xfrm>
            <a:custGeom>
              <a:avLst/>
              <a:gdLst/>
              <a:ahLst/>
              <a:cxnLst/>
              <a:rect l="l" t="t" r="r" b="b"/>
              <a:pathLst>
                <a:path w="365046" h="349436">
                  <a:moveTo>
                    <a:pt x="182497" y="0"/>
                  </a:moveTo>
                  <a:lnTo>
                    <a:pt x="184557" y="122"/>
                  </a:lnTo>
                  <a:lnTo>
                    <a:pt x="185588" y="262"/>
                  </a:lnTo>
                  <a:lnTo>
                    <a:pt x="186653" y="489"/>
                  </a:lnTo>
                  <a:lnTo>
                    <a:pt x="188591" y="1083"/>
                  </a:lnTo>
                  <a:cubicBezTo>
                    <a:pt x="189930" y="1576"/>
                    <a:pt x="191203" y="2233"/>
                    <a:pt x="192380" y="3038"/>
                  </a:cubicBezTo>
                  <a:lnTo>
                    <a:pt x="194197" y="4470"/>
                  </a:lnTo>
                  <a:lnTo>
                    <a:pt x="198649" y="8277"/>
                  </a:lnTo>
                  <a:cubicBezTo>
                    <a:pt x="233877" y="37537"/>
                    <a:pt x="278398" y="53248"/>
                    <a:pt x="324187" y="52579"/>
                  </a:cubicBezTo>
                  <a:lnTo>
                    <a:pt x="330159" y="52405"/>
                  </a:lnTo>
                  <a:cubicBezTo>
                    <a:pt x="338195" y="52038"/>
                    <a:pt x="345441" y="57208"/>
                    <a:pt x="347709" y="64925"/>
                  </a:cubicBezTo>
                  <a:cubicBezTo>
                    <a:pt x="365046" y="123901"/>
                    <a:pt x="357725" y="187386"/>
                    <a:pt x="327420" y="240868"/>
                  </a:cubicBezTo>
                  <a:cubicBezTo>
                    <a:pt x="297115" y="294350"/>
                    <a:pt x="246416" y="333255"/>
                    <a:pt x="186915" y="348691"/>
                  </a:cubicBezTo>
                  <a:cubicBezTo>
                    <a:pt x="184040" y="349436"/>
                    <a:pt x="181023" y="349436"/>
                    <a:pt x="178149" y="348691"/>
                  </a:cubicBezTo>
                  <a:cubicBezTo>
                    <a:pt x="118644" y="333259"/>
                    <a:pt x="67941" y="294355"/>
                    <a:pt x="37632" y="240873"/>
                  </a:cubicBezTo>
                  <a:cubicBezTo>
                    <a:pt x="7323" y="187391"/>
                    <a:pt x="0" y="123903"/>
                    <a:pt x="17337" y="64925"/>
                  </a:cubicBezTo>
                  <a:cubicBezTo>
                    <a:pt x="19605" y="57208"/>
                    <a:pt x="26851" y="52038"/>
                    <a:pt x="34886" y="52405"/>
                  </a:cubicBezTo>
                  <a:cubicBezTo>
                    <a:pt x="82689" y="54590"/>
                    <a:pt x="129587" y="38854"/>
                    <a:pt x="166396" y="8277"/>
                  </a:cubicBezTo>
                  <a:lnTo>
                    <a:pt x="170989" y="4348"/>
                  </a:lnTo>
                  <a:lnTo>
                    <a:pt x="172665" y="3038"/>
                  </a:lnTo>
                  <a:cubicBezTo>
                    <a:pt x="173843" y="2233"/>
                    <a:pt x="175116" y="1576"/>
                    <a:pt x="176455" y="1083"/>
                  </a:cubicBezTo>
                  <a:lnTo>
                    <a:pt x="178410" y="489"/>
                  </a:lnTo>
                  <a:cubicBezTo>
                    <a:pt x="179095" y="324"/>
                    <a:pt x="179789" y="201"/>
                    <a:pt x="180488" y="122"/>
                  </a:cubicBezTo>
                  <a:lnTo>
                    <a:pt x="182497" y="0"/>
                  </a:lnTo>
                  <a:close/>
                  <a:moveTo>
                    <a:pt x="247282" y="127354"/>
                  </a:moveTo>
                  <a:cubicBezTo>
                    <a:pt x="244007" y="124075"/>
                    <a:pt x="239562" y="122232"/>
                    <a:pt x="234928" y="122232"/>
                  </a:cubicBezTo>
                  <a:cubicBezTo>
                    <a:pt x="230293" y="122232"/>
                    <a:pt x="225848" y="124075"/>
                    <a:pt x="222573" y="127354"/>
                  </a:cubicBezTo>
                  <a:lnTo>
                    <a:pt x="165069" y="184840"/>
                  </a:lnTo>
                  <a:lnTo>
                    <a:pt x="142490" y="162279"/>
                  </a:lnTo>
                  <a:lnTo>
                    <a:pt x="140849" y="160829"/>
                  </a:lnTo>
                  <a:cubicBezTo>
                    <a:pt x="133565" y="155197"/>
                    <a:pt x="123159" y="156188"/>
                    <a:pt x="117069" y="163095"/>
                  </a:cubicBezTo>
                  <a:cubicBezTo>
                    <a:pt x="110979" y="170001"/>
                    <a:pt x="111299" y="180449"/>
                    <a:pt x="117798" y="186971"/>
                  </a:cubicBezTo>
                  <a:lnTo>
                    <a:pt x="152723" y="221896"/>
                  </a:lnTo>
                  <a:lnTo>
                    <a:pt x="154365" y="223345"/>
                  </a:lnTo>
                  <a:cubicBezTo>
                    <a:pt x="161316" y="228737"/>
                    <a:pt x="171194" y="228116"/>
                    <a:pt x="177415" y="221896"/>
                  </a:cubicBezTo>
                  <a:lnTo>
                    <a:pt x="247265" y="152046"/>
                  </a:lnTo>
                  <a:lnTo>
                    <a:pt x="248714" y="150404"/>
                  </a:lnTo>
                  <a:cubicBezTo>
                    <a:pt x="254107" y="143453"/>
                    <a:pt x="253486" y="133575"/>
                    <a:pt x="247265" y="127354"/>
                  </a:cubicBezTo>
                  <a:close/>
                </a:path>
              </a:pathLst>
            </a:custGeom>
            <a:solidFill>
              <a:srgbClr val="4A90E2"/>
            </a:solidFill>
            <a:ln>
              <a:noFill/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1476756" y="2625090"/>
              <a:ext cx="1290447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已试点验证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1478280" y="2981325"/>
              <a:ext cx="2428304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206 仓库实证，方法可复制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5097570" y="2997518"/>
              <a:ext cx="586188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350" b="1" dirty="0">
                  <a:solidFill>
                    <a:srgbClr val="4A90E2"/>
                  </a:solidFill>
                  <a:latin typeface="Segoe UI"/>
                  <a:ea typeface="Microsoft YaHei"/>
                  <a:cs typeface="Segoe UI"/>
                </a:rPr>
                <a:t>已验证</a:t>
              </a:r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609600" y="3733800"/>
            <a:ext cx="5295900" cy="1257300"/>
            <a:chOff x="609600" y="3733800"/>
            <a:chExt cx="5295900" cy="1257300"/>
          </a:xfrm>
        </p:grpSpPr>
        <p:sp>
          <p:nvSpPr>
            <p:cNvPr id="20" name="Rectangle 20"/>
            <p:cNvSpPr/>
            <p:nvPr/>
          </p:nvSpPr>
          <p:spPr>
            <a:xfrm>
              <a:off x="609600" y="3733800"/>
              <a:ext cx="5295900" cy="1257300"/>
            </a:xfrm>
            <a:prstGeom prst="roundRect">
              <a:avLst>
                <a:gd name="adj" fmla="val 3030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21" name="Rectangle 21"/>
            <p:cNvSpPr/>
            <p:nvPr/>
          </p:nvSpPr>
          <p:spPr>
            <a:xfrm>
              <a:off x="609600" y="3733800"/>
              <a:ext cx="38100" cy="1257300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22" name="Freeform 22"/>
            <p:cNvSpPr/>
            <p:nvPr/>
          </p:nvSpPr>
          <p:spPr>
            <a:xfrm>
              <a:off x="911225" y="4122853"/>
              <a:ext cx="367236" cy="367837"/>
            </a:xfrm>
            <a:custGeom>
              <a:avLst/>
              <a:gdLst/>
              <a:ahLst/>
              <a:cxnLst/>
              <a:rect l="l" t="t" r="r" b="b"/>
              <a:pathLst>
                <a:path w="367236" h="367837">
                  <a:moveTo>
                    <a:pt x="261937" y="31222"/>
                  </a:moveTo>
                  <a:cubicBezTo>
                    <a:pt x="334710" y="73240"/>
                    <a:pt x="367236" y="161132"/>
                    <a:pt x="339348" y="240402"/>
                  </a:cubicBezTo>
                  <a:cubicBezTo>
                    <a:pt x="311460" y="319672"/>
                    <a:pt x="231068" y="367837"/>
                    <a:pt x="148016" y="355035"/>
                  </a:cubicBezTo>
                  <a:cubicBezTo>
                    <a:pt x="64965" y="342233"/>
                    <a:pt x="2809" y="272093"/>
                    <a:pt x="87" y="188105"/>
                  </a:cubicBezTo>
                  <a:lnTo>
                    <a:pt x="0" y="182447"/>
                  </a:lnTo>
                  <a:lnTo>
                    <a:pt x="87" y="176789"/>
                  </a:lnTo>
                  <a:cubicBezTo>
                    <a:pt x="2077" y="115443"/>
                    <a:pt x="36127" y="59646"/>
                    <a:pt x="89773" y="29823"/>
                  </a:cubicBezTo>
                  <a:cubicBezTo>
                    <a:pt x="143419" y="0"/>
                    <a:pt x="208783" y="531"/>
                    <a:pt x="261937" y="31222"/>
                  </a:cubicBezTo>
                  <a:close/>
                  <a:moveTo>
                    <a:pt x="256821" y="100251"/>
                  </a:moveTo>
                  <a:cubicBezTo>
                    <a:pt x="250001" y="93434"/>
                    <a:pt x="238948" y="93434"/>
                    <a:pt x="232129" y="100251"/>
                  </a:cubicBezTo>
                  <a:lnTo>
                    <a:pt x="186901" y="145479"/>
                  </a:lnTo>
                  <a:lnTo>
                    <a:pt x="185451" y="147120"/>
                  </a:lnTo>
                  <a:lnTo>
                    <a:pt x="184264" y="148866"/>
                  </a:lnTo>
                  <a:cubicBezTo>
                    <a:pt x="174159" y="145969"/>
                    <a:pt x="163287" y="147774"/>
                    <a:pt x="154661" y="153782"/>
                  </a:cubicBezTo>
                  <a:cubicBezTo>
                    <a:pt x="146035" y="159790"/>
                    <a:pt x="140572" y="169362"/>
                    <a:pt x="139787" y="179845"/>
                  </a:cubicBezTo>
                  <a:lnTo>
                    <a:pt x="139700" y="182447"/>
                  </a:lnTo>
                  <a:lnTo>
                    <a:pt x="139787" y="185066"/>
                  </a:lnTo>
                  <a:cubicBezTo>
                    <a:pt x="140788" y="198358"/>
                    <a:pt x="149267" y="209921"/>
                    <a:pt x="161643" y="214871"/>
                  </a:cubicBezTo>
                  <a:cubicBezTo>
                    <a:pt x="174019" y="219822"/>
                    <a:pt x="188134" y="217296"/>
                    <a:pt x="198025" y="208360"/>
                  </a:cubicBezTo>
                  <a:cubicBezTo>
                    <a:pt x="207916" y="199425"/>
                    <a:pt x="211859" y="185639"/>
                    <a:pt x="208188" y="172825"/>
                  </a:cubicBezTo>
                  <a:cubicBezTo>
                    <a:pt x="209431" y="172089"/>
                    <a:pt x="210576" y="171197"/>
                    <a:pt x="211593" y="170171"/>
                  </a:cubicBezTo>
                  <a:lnTo>
                    <a:pt x="256821" y="124943"/>
                  </a:lnTo>
                  <a:lnTo>
                    <a:pt x="258270" y="123301"/>
                  </a:lnTo>
                  <a:cubicBezTo>
                    <a:pt x="263662" y="116350"/>
                    <a:pt x="263041" y="106472"/>
                    <a:pt x="256821" y="100251"/>
                  </a:cubicBezTo>
                  <a:close/>
                  <a:moveTo>
                    <a:pt x="174625" y="77672"/>
                  </a:moveTo>
                  <a:cubicBezTo>
                    <a:pt x="146837" y="77672"/>
                    <a:pt x="120187" y="88711"/>
                    <a:pt x="100538" y="108360"/>
                  </a:cubicBezTo>
                  <a:cubicBezTo>
                    <a:pt x="80889" y="128009"/>
                    <a:pt x="69850" y="154659"/>
                    <a:pt x="69850" y="182447"/>
                  </a:cubicBezTo>
                  <a:cubicBezTo>
                    <a:pt x="69850" y="192091"/>
                    <a:pt x="77668" y="199909"/>
                    <a:pt x="87312" y="199909"/>
                  </a:cubicBezTo>
                  <a:cubicBezTo>
                    <a:pt x="96957" y="199909"/>
                    <a:pt x="104775" y="192091"/>
                    <a:pt x="104775" y="182447"/>
                  </a:cubicBezTo>
                  <a:cubicBezTo>
                    <a:pt x="104775" y="143870"/>
                    <a:pt x="136048" y="112597"/>
                    <a:pt x="174625" y="112597"/>
                  </a:cubicBezTo>
                  <a:cubicBezTo>
                    <a:pt x="184269" y="112597"/>
                    <a:pt x="192087" y="104779"/>
                    <a:pt x="192087" y="95134"/>
                  </a:cubicBezTo>
                  <a:cubicBezTo>
                    <a:pt x="192087" y="85490"/>
                    <a:pt x="184269" y="77672"/>
                    <a:pt x="174625" y="77672"/>
                  </a:cubicBezTo>
                  <a:close/>
                </a:path>
              </a:pathLst>
            </a:custGeom>
            <a:solidFill>
              <a:srgbClr val="4A90E2"/>
            </a:solidFill>
            <a:ln>
              <a:noFill/>
            </a:ln>
          </p:spPr>
        </p:sp>
        <p:sp>
          <p:nvSpPr>
            <p:cNvPr id="23" name="TextBox 23"/>
            <p:cNvSpPr txBox="1"/>
            <p:nvPr/>
          </p:nvSpPr>
          <p:spPr>
            <a:xfrm>
              <a:off x="1476756" y="4072890"/>
              <a:ext cx="1036015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量化度量</a:t>
              </a:r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1478280" y="4429125"/>
              <a:ext cx="2788920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四项 KPI 全程跟踪，进度可视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5097570" y="4445318"/>
              <a:ext cx="586188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350" b="1" dirty="0">
                  <a:solidFill>
                    <a:srgbClr val="4A90E2"/>
                  </a:solidFill>
                  <a:latin typeface="Segoe UI"/>
                  <a:ea typeface="Microsoft YaHei"/>
                  <a:cs typeface="Segoe UI"/>
                </a:rPr>
                <a:t>可跟踪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609600" y="5181600"/>
            <a:ext cx="5295900" cy="1257300"/>
            <a:chOff x="609600" y="5181600"/>
            <a:chExt cx="5295900" cy="1257300"/>
          </a:xfrm>
        </p:grpSpPr>
        <p:sp>
          <p:nvSpPr>
            <p:cNvPr id="27" name="Rectangle 27"/>
            <p:cNvSpPr/>
            <p:nvPr/>
          </p:nvSpPr>
          <p:spPr>
            <a:xfrm>
              <a:off x="609600" y="5181600"/>
              <a:ext cx="5295900" cy="1257300"/>
            </a:xfrm>
            <a:prstGeom prst="roundRect">
              <a:avLst>
                <a:gd name="adj" fmla="val 3030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28" name="Rectangle 28"/>
            <p:cNvSpPr/>
            <p:nvPr/>
          </p:nvSpPr>
          <p:spPr>
            <a:xfrm>
              <a:off x="609600" y="5181600"/>
              <a:ext cx="38100" cy="1257300"/>
            </a:xfrm>
            <a:prstGeom prst="rect">
              <a:avLst/>
            </a:prstGeom>
            <a:solidFill>
              <a:srgbClr val="4A90E2"/>
            </a:solidFill>
            <a:ln>
              <a:noFill/>
            </a:ln>
          </p:spPr>
        </p:sp>
        <p:sp>
          <p:nvSpPr>
            <p:cNvPr id="29" name="Freeform 29"/>
            <p:cNvSpPr/>
            <p:nvPr/>
          </p:nvSpPr>
          <p:spPr>
            <a:xfrm>
              <a:off x="903318" y="5578475"/>
              <a:ext cx="365046" cy="349436"/>
            </a:xfrm>
            <a:custGeom>
              <a:avLst/>
              <a:gdLst/>
              <a:ahLst/>
              <a:cxnLst/>
              <a:rect l="l" t="t" r="r" b="b"/>
              <a:pathLst>
                <a:path w="365046" h="349436">
                  <a:moveTo>
                    <a:pt x="180506" y="122"/>
                  </a:moveTo>
                  <a:lnTo>
                    <a:pt x="182497" y="0"/>
                  </a:lnTo>
                  <a:lnTo>
                    <a:pt x="184557" y="122"/>
                  </a:lnTo>
                  <a:lnTo>
                    <a:pt x="185588" y="262"/>
                  </a:lnTo>
                  <a:lnTo>
                    <a:pt x="186653" y="489"/>
                  </a:lnTo>
                  <a:lnTo>
                    <a:pt x="188591" y="1083"/>
                  </a:lnTo>
                  <a:cubicBezTo>
                    <a:pt x="189930" y="1576"/>
                    <a:pt x="191203" y="2233"/>
                    <a:pt x="192380" y="3038"/>
                  </a:cubicBezTo>
                  <a:lnTo>
                    <a:pt x="194197" y="4470"/>
                  </a:lnTo>
                  <a:lnTo>
                    <a:pt x="198649" y="8277"/>
                  </a:lnTo>
                  <a:cubicBezTo>
                    <a:pt x="233877" y="37537"/>
                    <a:pt x="278398" y="53248"/>
                    <a:pt x="324187" y="52579"/>
                  </a:cubicBezTo>
                  <a:lnTo>
                    <a:pt x="330159" y="52405"/>
                  </a:lnTo>
                  <a:cubicBezTo>
                    <a:pt x="338195" y="52038"/>
                    <a:pt x="345441" y="57208"/>
                    <a:pt x="347709" y="64925"/>
                  </a:cubicBezTo>
                  <a:cubicBezTo>
                    <a:pt x="365046" y="123901"/>
                    <a:pt x="357725" y="187386"/>
                    <a:pt x="327420" y="240868"/>
                  </a:cubicBezTo>
                  <a:cubicBezTo>
                    <a:pt x="297115" y="294350"/>
                    <a:pt x="246416" y="333255"/>
                    <a:pt x="186915" y="348691"/>
                  </a:cubicBezTo>
                  <a:cubicBezTo>
                    <a:pt x="184040" y="349436"/>
                    <a:pt x="181023" y="349436"/>
                    <a:pt x="178149" y="348691"/>
                  </a:cubicBezTo>
                  <a:cubicBezTo>
                    <a:pt x="118644" y="333259"/>
                    <a:pt x="67941" y="294355"/>
                    <a:pt x="37632" y="240873"/>
                  </a:cubicBezTo>
                  <a:cubicBezTo>
                    <a:pt x="7323" y="187391"/>
                    <a:pt x="0" y="123903"/>
                    <a:pt x="17337" y="64925"/>
                  </a:cubicBezTo>
                  <a:cubicBezTo>
                    <a:pt x="19605" y="57208"/>
                    <a:pt x="26851" y="52038"/>
                    <a:pt x="34886" y="52405"/>
                  </a:cubicBezTo>
                  <a:cubicBezTo>
                    <a:pt x="82689" y="54590"/>
                    <a:pt x="129587" y="38854"/>
                    <a:pt x="166396" y="8277"/>
                  </a:cubicBezTo>
                  <a:lnTo>
                    <a:pt x="170989" y="4348"/>
                  </a:lnTo>
                  <a:lnTo>
                    <a:pt x="172665" y="3038"/>
                  </a:lnTo>
                  <a:cubicBezTo>
                    <a:pt x="173843" y="2233"/>
                    <a:pt x="175116" y="1576"/>
                    <a:pt x="176455" y="1083"/>
                  </a:cubicBezTo>
                  <a:lnTo>
                    <a:pt x="178410" y="489"/>
                  </a:lnTo>
                  <a:cubicBezTo>
                    <a:pt x="179095" y="324"/>
                    <a:pt x="179789" y="201"/>
                    <a:pt x="180488" y="122"/>
                  </a:cubicBezTo>
                  <a:close/>
                </a:path>
              </a:pathLst>
            </a:custGeom>
            <a:solidFill>
              <a:srgbClr val="4A90E2"/>
            </a:solidFill>
            <a:ln>
              <a:noFill/>
            </a:ln>
          </p:spPr>
        </p:sp>
        <p:sp>
          <p:nvSpPr>
            <p:cNvPr id="30" name="TextBox 30"/>
            <p:cNvSpPr txBox="1"/>
            <p:nvPr/>
          </p:nvSpPr>
          <p:spPr>
            <a:xfrm>
              <a:off x="1476756" y="5520690"/>
              <a:ext cx="1799311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防偷改测试护栏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1478280" y="5876925"/>
              <a:ext cx="2842260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自动化测试兜底，防回归防偷改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5097570" y="5893118"/>
              <a:ext cx="586188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350" b="1" dirty="0">
                  <a:solidFill>
                    <a:srgbClr val="4A90E2"/>
                  </a:solidFill>
                  <a:latin typeface="Segoe UI"/>
                  <a:ea typeface="Microsoft YaHei"/>
                  <a:cs typeface="Segoe UI"/>
                </a:rPr>
                <a:t>有护栏</a:t>
              </a:r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6286500" y="2286000"/>
            <a:ext cx="5295900" cy="1257300"/>
            <a:chOff x="6286500" y="2286000"/>
            <a:chExt cx="5295900" cy="1257300"/>
          </a:xfrm>
        </p:grpSpPr>
        <p:sp>
          <p:nvSpPr>
            <p:cNvPr id="34" name="Rectangle 34"/>
            <p:cNvSpPr/>
            <p:nvPr/>
          </p:nvSpPr>
          <p:spPr>
            <a:xfrm>
              <a:off x="6286500" y="2286000"/>
              <a:ext cx="5295900" cy="1257300"/>
            </a:xfrm>
            <a:prstGeom prst="roundRect">
              <a:avLst>
                <a:gd name="adj" fmla="val 3030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35" name="Rectangle 35"/>
            <p:cNvSpPr/>
            <p:nvPr/>
          </p:nvSpPr>
          <p:spPr>
            <a:xfrm>
              <a:off x="6286500" y="2286000"/>
              <a:ext cx="38100" cy="1257300"/>
            </a:xfrm>
            <a:prstGeom prst="rect">
              <a:avLst/>
            </a:prstGeom>
            <a:solidFill>
              <a:srgbClr val="00E5FF"/>
            </a:solidFill>
            <a:ln>
              <a:noFill/>
            </a:ln>
          </p:spPr>
        </p:sp>
        <p:sp>
          <p:nvSpPr>
            <p:cNvPr id="36" name="Freeform 36"/>
            <p:cNvSpPr/>
            <p:nvPr/>
          </p:nvSpPr>
          <p:spPr>
            <a:xfrm>
              <a:off x="6588142" y="2700337"/>
              <a:ext cx="352599" cy="331787"/>
            </a:xfrm>
            <a:custGeom>
              <a:avLst/>
              <a:gdLst/>
              <a:ahLst/>
              <a:cxnLst/>
              <a:rect l="l" t="t" r="r" b="b"/>
              <a:pathLst>
                <a:path w="352599" h="331787">
                  <a:moveTo>
                    <a:pt x="261920" y="0"/>
                  </a:moveTo>
                  <a:cubicBezTo>
                    <a:pt x="270773" y="1"/>
                    <a:pt x="278224" y="6627"/>
                    <a:pt x="279260" y="15419"/>
                  </a:cubicBezTo>
                  <a:lnTo>
                    <a:pt x="279382" y="17462"/>
                  </a:lnTo>
                  <a:lnTo>
                    <a:pt x="279382" y="55356"/>
                  </a:lnTo>
                  <a:cubicBezTo>
                    <a:pt x="301087" y="47708"/>
                    <a:pt x="325241" y="55121"/>
                    <a:pt x="338920" y="73627"/>
                  </a:cubicBezTo>
                  <a:cubicBezTo>
                    <a:pt x="352599" y="92133"/>
                    <a:pt x="352599" y="117399"/>
                    <a:pt x="338920" y="135905"/>
                  </a:cubicBezTo>
                  <a:cubicBezTo>
                    <a:pt x="325241" y="154411"/>
                    <a:pt x="301087" y="161824"/>
                    <a:pt x="279382" y="154176"/>
                  </a:cubicBezTo>
                  <a:lnTo>
                    <a:pt x="279382" y="157162"/>
                  </a:lnTo>
                  <a:cubicBezTo>
                    <a:pt x="279375" y="208290"/>
                    <a:pt x="242480" y="251952"/>
                    <a:pt x="192070" y="260488"/>
                  </a:cubicBezTo>
                  <a:lnTo>
                    <a:pt x="192070" y="296862"/>
                  </a:lnTo>
                  <a:lnTo>
                    <a:pt x="244457" y="296862"/>
                  </a:lnTo>
                  <a:cubicBezTo>
                    <a:pt x="253696" y="296872"/>
                    <a:pt x="261329" y="304078"/>
                    <a:pt x="261870" y="313301"/>
                  </a:cubicBezTo>
                  <a:cubicBezTo>
                    <a:pt x="262412" y="322524"/>
                    <a:pt x="255675" y="330573"/>
                    <a:pt x="246500" y="331665"/>
                  </a:cubicBezTo>
                  <a:lnTo>
                    <a:pt x="244457" y="331787"/>
                  </a:lnTo>
                  <a:lnTo>
                    <a:pt x="104757" y="331787"/>
                  </a:lnTo>
                  <a:cubicBezTo>
                    <a:pt x="95518" y="331777"/>
                    <a:pt x="87886" y="324571"/>
                    <a:pt x="87344" y="315348"/>
                  </a:cubicBezTo>
                  <a:cubicBezTo>
                    <a:pt x="86803" y="306124"/>
                    <a:pt x="93540" y="298075"/>
                    <a:pt x="102714" y="296984"/>
                  </a:cubicBezTo>
                  <a:lnTo>
                    <a:pt x="104757" y="296862"/>
                  </a:lnTo>
                  <a:lnTo>
                    <a:pt x="157145" y="296862"/>
                  </a:lnTo>
                  <a:lnTo>
                    <a:pt x="157145" y="260488"/>
                  </a:lnTo>
                  <a:cubicBezTo>
                    <a:pt x="108192" y="252201"/>
                    <a:pt x="71770" y="210705"/>
                    <a:pt x="69902" y="161091"/>
                  </a:cubicBezTo>
                  <a:lnTo>
                    <a:pt x="69832" y="157162"/>
                  </a:lnTo>
                  <a:lnTo>
                    <a:pt x="69832" y="154176"/>
                  </a:lnTo>
                  <a:cubicBezTo>
                    <a:pt x="54305" y="159673"/>
                    <a:pt x="37097" y="157547"/>
                    <a:pt x="23374" y="148436"/>
                  </a:cubicBezTo>
                  <a:cubicBezTo>
                    <a:pt x="9652" y="139325"/>
                    <a:pt x="1013" y="124292"/>
                    <a:pt x="52" y="107848"/>
                  </a:cubicBezTo>
                  <a:lnTo>
                    <a:pt x="0" y="104775"/>
                  </a:lnTo>
                  <a:lnTo>
                    <a:pt x="87" y="101701"/>
                  </a:lnTo>
                  <a:cubicBezTo>
                    <a:pt x="1045" y="85259"/>
                    <a:pt x="9679" y="70225"/>
                    <a:pt x="23397" y="61111"/>
                  </a:cubicBezTo>
                  <a:cubicBezTo>
                    <a:pt x="37116" y="51997"/>
                    <a:pt x="54322" y="49866"/>
                    <a:pt x="69850" y="55356"/>
                  </a:cubicBezTo>
                  <a:lnTo>
                    <a:pt x="69832" y="17462"/>
                  </a:lnTo>
                  <a:cubicBezTo>
                    <a:pt x="69832" y="7818"/>
                    <a:pt x="77651" y="0"/>
                    <a:pt x="87295" y="0"/>
                  </a:cubicBezTo>
                  <a:lnTo>
                    <a:pt x="261920" y="0"/>
                  </a:lnTo>
                  <a:close/>
                  <a:moveTo>
                    <a:pt x="52370" y="87312"/>
                  </a:moveTo>
                  <a:cubicBezTo>
                    <a:pt x="42726" y="87312"/>
                    <a:pt x="34907" y="95131"/>
                    <a:pt x="34907" y="104775"/>
                  </a:cubicBezTo>
                  <a:cubicBezTo>
                    <a:pt x="34907" y="114419"/>
                    <a:pt x="42726" y="122237"/>
                    <a:pt x="52370" y="122237"/>
                  </a:cubicBezTo>
                  <a:cubicBezTo>
                    <a:pt x="62014" y="122237"/>
                    <a:pt x="69832" y="114419"/>
                    <a:pt x="69832" y="104775"/>
                  </a:cubicBezTo>
                  <a:cubicBezTo>
                    <a:pt x="69832" y="95131"/>
                    <a:pt x="62014" y="87312"/>
                    <a:pt x="52370" y="87312"/>
                  </a:cubicBezTo>
                  <a:moveTo>
                    <a:pt x="296844" y="87312"/>
                  </a:moveTo>
                  <a:cubicBezTo>
                    <a:pt x="287200" y="87312"/>
                    <a:pt x="279382" y="95131"/>
                    <a:pt x="279382" y="104775"/>
                  </a:cubicBezTo>
                  <a:cubicBezTo>
                    <a:pt x="279382" y="114419"/>
                    <a:pt x="287200" y="122237"/>
                    <a:pt x="296844" y="122237"/>
                  </a:cubicBezTo>
                  <a:cubicBezTo>
                    <a:pt x="306489" y="122237"/>
                    <a:pt x="314307" y="114419"/>
                    <a:pt x="314307" y="104775"/>
                  </a:cubicBezTo>
                  <a:cubicBezTo>
                    <a:pt x="314307" y="95131"/>
                    <a:pt x="306489" y="87312"/>
                    <a:pt x="296844" y="87312"/>
                  </a:cubicBezTo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7153656" y="2625090"/>
              <a:ext cx="1544879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交付能力翻倍</a:t>
              </a:r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7155180" y="2981325"/>
              <a:ext cx="2286952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人均产出 +104%，已验证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10657392" y="2965132"/>
              <a:ext cx="704790" cy="3227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en-US" sz="1650" b="1" dirty="0">
                  <a:solidFill>
                    <a:srgbClr val="00E5FF"/>
                  </a:solidFill>
                  <a:latin typeface="Consolas"/>
                  <a:ea typeface="Consolas"/>
                  <a:cs typeface="Consolas"/>
                </a:rPr>
                <a:t>+104%</a:t>
              </a:r>
            </a:p>
          </p:txBody>
        </p:sp>
      </p:grpSp>
      <p:grpSp>
        <p:nvGrpSpPr>
          <p:cNvPr id="47" name="Group 47"/>
          <p:cNvGrpSpPr/>
          <p:nvPr/>
        </p:nvGrpSpPr>
        <p:grpSpPr>
          <a:xfrm>
            <a:off x="6286500" y="3733800"/>
            <a:ext cx="5295900" cy="1257300"/>
            <a:chOff x="6286500" y="3733800"/>
            <a:chExt cx="5295900" cy="1257300"/>
          </a:xfrm>
        </p:grpSpPr>
        <p:sp>
          <p:nvSpPr>
            <p:cNvPr id="41" name="Rectangle 41"/>
            <p:cNvSpPr/>
            <p:nvPr/>
          </p:nvSpPr>
          <p:spPr>
            <a:xfrm>
              <a:off x="6286500" y="3733800"/>
              <a:ext cx="5295900" cy="1257300"/>
            </a:xfrm>
            <a:prstGeom prst="roundRect">
              <a:avLst>
                <a:gd name="adj" fmla="val 3030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42" name="Rectangle 42"/>
            <p:cNvSpPr/>
            <p:nvPr/>
          </p:nvSpPr>
          <p:spPr>
            <a:xfrm>
              <a:off x="6286500" y="3733800"/>
              <a:ext cx="38100" cy="1257300"/>
            </a:xfrm>
            <a:prstGeom prst="rect">
              <a:avLst/>
            </a:prstGeom>
            <a:solidFill>
              <a:srgbClr val="00E5FF"/>
            </a:solidFill>
            <a:ln>
              <a:noFill/>
            </a:ln>
          </p:spPr>
        </p:sp>
        <p:sp>
          <p:nvSpPr>
            <p:cNvPr id="43" name="Freeform 43"/>
            <p:cNvSpPr/>
            <p:nvPr/>
          </p:nvSpPr>
          <p:spPr>
            <a:xfrm>
              <a:off x="6569902" y="4165600"/>
              <a:ext cx="384918" cy="279399"/>
            </a:xfrm>
            <a:custGeom>
              <a:avLst/>
              <a:gdLst/>
              <a:ahLst/>
              <a:cxnLst/>
              <a:rect l="l" t="t" r="r" b="b"/>
              <a:pathLst>
                <a:path w="384918" h="279399">
                  <a:moveTo>
                    <a:pt x="192848" y="0"/>
                  </a:moveTo>
                  <a:cubicBezTo>
                    <a:pt x="267762" y="0"/>
                    <a:pt x="330155" y="42416"/>
                    <a:pt x="379085" y="124926"/>
                  </a:cubicBezTo>
                  <a:lnTo>
                    <a:pt x="382927" y="131545"/>
                  </a:lnTo>
                  <a:lnTo>
                    <a:pt x="383713" y="133291"/>
                  </a:lnTo>
                  <a:lnTo>
                    <a:pt x="384237" y="134740"/>
                  </a:lnTo>
                  <a:lnTo>
                    <a:pt x="384481" y="135701"/>
                  </a:lnTo>
                  <a:lnTo>
                    <a:pt x="384726" y="137133"/>
                  </a:lnTo>
                  <a:lnTo>
                    <a:pt x="384918" y="138879"/>
                  </a:lnTo>
                  <a:lnTo>
                    <a:pt x="384918" y="140800"/>
                  </a:lnTo>
                  <a:lnTo>
                    <a:pt x="384673" y="142738"/>
                  </a:lnTo>
                  <a:cubicBezTo>
                    <a:pt x="384558" y="143387"/>
                    <a:pt x="384407" y="144028"/>
                    <a:pt x="384219" y="144659"/>
                  </a:cubicBezTo>
                  <a:lnTo>
                    <a:pt x="383538" y="146545"/>
                  </a:lnTo>
                  <a:lnTo>
                    <a:pt x="382909" y="147855"/>
                  </a:lnTo>
                  <a:lnTo>
                    <a:pt x="382630" y="148379"/>
                  </a:lnTo>
                  <a:cubicBezTo>
                    <a:pt x="334364" y="232827"/>
                    <a:pt x="272617" y="277252"/>
                    <a:pt x="198314" y="279330"/>
                  </a:cubicBezTo>
                  <a:lnTo>
                    <a:pt x="192848" y="279399"/>
                  </a:lnTo>
                  <a:cubicBezTo>
                    <a:pt x="116083" y="279399"/>
                    <a:pt x="52502" y="234888"/>
                    <a:pt x="3066" y="148361"/>
                  </a:cubicBezTo>
                  <a:cubicBezTo>
                    <a:pt x="0" y="142994"/>
                    <a:pt x="0" y="136406"/>
                    <a:pt x="3066" y="131038"/>
                  </a:cubicBezTo>
                  <a:cubicBezTo>
                    <a:pt x="52502" y="44512"/>
                    <a:pt x="116083" y="0"/>
                    <a:pt x="192848" y="0"/>
                  </a:cubicBezTo>
                  <a:close/>
                  <a:moveTo>
                    <a:pt x="192848" y="87312"/>
                  </a:moveTo>
                  <a:cubicBezTo>
                    <a:pt x="163915" y="87312"/>
                    <a:pt x="140461" y="110767"/>
                    <a:pt x="140461" y="139700"/>
                  </a:cubicBezTo>
                  <a:cubicBezTo>
                    <a:pt x="140461" y="168633"/>
                    <a:pt x="163915" y="192087"/>
                    <a:pt x="192848" y="192087"/>
                  </a:cubicBezTo>
                  <a:cubicBezTo>
                    <a:pt x="221781" y="192087"/>
                    <a:pt x="245235" y="168633"/>
                    <a:pt x="245235" y="139700"/>
                  </a:cubicBezTo>
                  <a:cubicBezTo>
                    <a:pt x="245235" y="110767"/>
                    <a:pt x="221781" y="87312"/>
                    <a:pt x="192848" y="87312"/>
                  </a:cubicBezTo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44" name="TextBox 44"/>
            <p:cNvSpPr txBox="1"/>
            <p:nvPr/>
          </p:nvSpPr>
          <p:spPr>
            <a:xfrm>
              <a:off x="7153656" y="4072890"/>
              <a:ext cx="1036015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成本下降</a:t>
              </a:r>
            </a:p>
          </p:txBody>
        </p:sp>
        <p:sp>
          <p:nvSpPr>
            <p:cNvPr id="45" name="TextBox 45"/>
            <p:cNvSpPr txBox="1"/>
            <p:nvPr/>
          </p:nvSpPr>
          <p:spPr>
            <a:xfrm>
              <a:off x="7155180" y="4429125"/>
              <a:ext cx="2266760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人力 −9%，产出反而翻倍</a:t>
              </a:r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10913944" y="4412932"/>
              <a:ext cx="448238" cy="322707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en-US" sz="1650" b="1" dirty="0">
                  <a:solidFill>
                    <a:srgbClr val="00E5FF"/>
                  </a:solidFill>
                  <a:latin typeface="Consolas"/>
                  <a:ea typeface="Consolas"/>
                  <a:cs typeface="Consolas"/>
                </a:rPr>
                <a:t>−9%</a:t>
              </a:r>
            </a:p>
          </p:txBody>
        </p:sp>
      </p:grpSp>
      <p:grpSp>
        <p:nvGrpSpPr>
          <p:cNvPr id="54" name="Group 54"/>
          <p:cNvGrpSpPr/>
          <p:nvPr/>
        </p:nvGrpSpPr>
        <p:grpSpPr>
          <a:xfrm>
            <a:off x="6286500" y="5181600"/>
            <a:ext cx="5295900" cy="1257300"/>
            <a:chOff x="6286500" y="5181600"/>
            <a:chExt cx="5295900" cy="1257300"/>
          </a:xfrm>
        </p:grpSpPr>
        <p:sp>
          <p:nvSpPr>
            <p:cNvPr id="48" name="Rectangle 48"/>
            <p:cNvSpPr/>
            <p:nvPr/>
          </p:nvSpPr>
          <p:spPr>
            <a:xfrm>
              <a:off x="6286500" y="5181600"/>
              <a:ext cx="5295900" cy="1257300"/>
            </a:xfrm>
            <a:prstGeom prst="roundRect">
              <a:avLst>
                <a:gd name="adj" fmla="val 3030"/>
              </a:avLst>
            </a:prstGeom>
            <a:solidFill>
              <a:srgbClr val="1B2A45"/>
            </a:solidFill>
            <a:ln w="9525">
              <a:solidFill>
                <a:srgbClr val="243755"/>
              </a:solidFill>
            </a:ln>
          </p:spPr>
        </p:sp>
        <p:sp>
          <p:nvSpPr>
            <p:cNvPr id="49" name="Rectangle 49"/>
            <p:cNvSpPr/>
            <p:nvPr/>
          </p:nvSpPr>
          <p:spPr>
            <a:xfrm>
              <a:off x="6286500" y="5181600"/>
              <a:ext cx="38100" cy="1257300"/>
            </a:xfrm>
            <a:prstGeom prst="rect">
              <a:avLst/>
            </a:prstGeom>
            <a:solidFill>
              <a:srgbClr val="00E5FF"/>
            </a:solidFill>
            <a:ln>
              <a:noFill/>
            </a:ln>
          </p:spPr>
        </p:sp>
        <p:sp>
          <p:nvSpPr>
            <p:cNvPr id="50" name="Freeform 50"/>
            <p:cNvSpPr/>
            <p:nvPr/>
          </p:nvSpPr>
          <p:spPr>
            <a:xfrm>
              <a:off x="6569754" y="5561048"/>
              <a:ext cx="385800" cy="367696"/>
            </a:xfrm>
            <a:custGeom>
              <a:avLst/>
              <a:gdLst/>
              <a:ahLst/>
              <a:cxnLst/>
              <a:rect l="l" t="t" r="r" b="b"/>
              <a:pathLst>
                <a:path w="385800" h="367696">
                  <a:moveTo>
                    <a:pt x="127389" y="110677"/>
                  </a:moveTo>
                  <a:lnTo>
                    <a:pt x="15979" y="126829"/>
                  </a:lnTo>
                  <a:lnTo>
                    <a:pt x="14005" y="127231"/>
                  </a:lnTo>
                  <a:cubicBezTo>
                    <a:pt x="7924" y="128845"/>
                    <a:pt x="3181" y="133607"/>
                    <a:pt x="1591" y="139694"/>
                  </a:cubicBezTo>
                  <a:cubicBezTo>
                    <a:pt x="0" y="145782"/>
                    <a:pt x="1807" y="152255"/>
                    <a:pt x="6322" y="156638"/>
                  </a:cubicBezTo>
                  <a:lnTo>
                    <a:pt x="87033" y="235201"/>
                  </a:lnTo>
                  <a:lnTo>
                    <a:pt x="67999" y="346175"/>
                  </a:lnTo>
                  <a:lnTo>
                    <a:pt x="67772" y="348096"/>
                  </a:lnTo>
                  <a:cubicBezTo>
                    <a:pt x="67400" y="354386"/>
                    <a:pt x="70445" y="360389"/>
                    <a:pt x="75741" y="363804"/>
                  </a:cubicBezTo>
                  <a:cubicBezTo>
                    <a:pt x="81037" y="367219"/>
                    <a:pt x="87761" y="367516"/>
                    <a:pt x="93337" y="364581"/>
                  </a:cubicBezTo>
                  <a:lnTo>
                    <a:pt x="192978" y="312193"/>
                  </a:lnTo>
                  <a:lnTo>
                    <a:pt x="292392" y="364581"/>
                  </a:lnTo>
                  <a:lnTo>
                    <a:pt x="294138" y="365384"/>
                  </a:lnTo>
                  <a:cubicBezTo>
                    <a:pt x="300007" y="367696"/>
                    <a:pt x="306666" y="366663"/>
                    <a:pt x="311559" y="362682"/>
                  </a:cubicBezTo>
                  <a:cubicBezTo>
                    <a:pt x="316451" y="358701"/>
                    <a:pt x="318817" y="352392"/>
                    <a:pt x="317748" y="346175"/>
                  </a:cubicBezTo>
                  <a:lnTo>
                    <a:pt x="298696" y="235201"/>
                  </a:lnTo>
                  <a:lnTo>
                    <a:pt x="379442" y="156620"/>
                  </a:lnTo>
                  <a:lnTo>
                    <a:pt x="380804" y="155136"/>
                  </a:lnTo>
                  <a:cubicBezTo>
                    <a:pt x="384766" y="150257"/>
                    <a:pt x="385800" y="143627"/>
                    <a:pt x="383513" y="137774"/>
                  </a:cubicBezTo>
                  <a:cubicBezTo>
                    <a:pt x="381226" y="131920"/>
                    <a:pt x="375970" y="127748"/>
                    <a:pt x="369751" y="126847"/>
                  </a:cubicBezTo>
                  <a:lnTo>
                    <a:pt x="258340" y="110677"/>
                  </a:lnTo>
                  <a:lnTo>
                    <a:pt x="208537" y="9744"/>
                  </a:lnTo>
                  <a:cubicBezTo>
                    <a:pt x="205597" y="3778"/>
                    <a:pt x="199524" y="0"/>
                    <a:pt x="192873" y="0"/>
                  </a:cubicBezTo>
                  <a:cubicBezTo>
                    <a:pt x="186223" y="0"/>
                    <a:pt x="180149" y="3778"/>
                    <a:pt x="177210" y="9744"/>
                  </a:cubicBezTo>
                  <a:lnTo>
                    <a:pt x="127389" y="110677"/>
                  </a:lnTo>
                  <a:close/>
                </a:path>
              </a:pathLst>
            </a:custGeom>
            <a:solidFill>
              <a:srgbClr val="00E5FF"/>
            </a:solidFill>
            <a:ln>
              <a:noFill/>
            </a:ln>
          </p:spPr>
        </p:sp>
        <p:sp>
          <p:nvSpPr>
            <p:cNvPr id="51" name="TextBox 51"/>
            <p:cNvSpPr txBox="1"/>
            <p:nvPr/>
          </p:nvSpPr>
          <p:spPr>
            <a:xfrm>
              <a:off x="7153656" y="5520690"/>
              <a:ext cx="1544879" cy="352044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E8F0FB"/>
                  </a:solidFill>
                  <a:latin typeface="Segoe UI"/>
                  <a:ea typeface="Microsoft YaHei"/>
                  <a:cs typeface="Segoe UI"/>
                </a:rPr>
                <a:t>团队能力升级</a:t>
              </a:r>
            </a:p>
          </p:txBody>
        </p:sp>
        <p:sp>
          <p:nvSpPr>
            <p:cNvPr id="52" name="TextBox 52"/>
            <p:cNvSpPr txBox="1"/>
            <p:nvPr/>
          </p:nvSpPr>
          <p:spPr>
            <a:xfrm>
              <a:off x="7155180" y="5876925"/>
              <a:ext cx="2607564" cy="29337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500" dirty="0">
                  <a:solidFill>
                    <a:srgbClr val="A8BCD4"/>
                  </a:solidFill>
                  <a:latin typeface="Segoe UI"/>
                  <a:ea typeface="Microsoft YaHei"/>
                  <a:cs typeface="Segoe UI"/>
                </a:rPr>
                <a:t>AI 原生工程能力，长期复利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10965294" y="5893118"/>
              <a:ext cx="395364" cy="26403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350" b="1" dirty="0">
                  <a:solidFill>
                    <a:srgbClr val="00E5FF"/>
                  </a:solidFill>
                  <a:latin typeface="Segoe UI"/>
                  <a:ea typeface="Microsoft YaHei"/>
                  <a:cs typeface="Segoe UI"/>
                </a:rPr>
                <a:t>长期</a:t>
              </a:r>
            </a:p>
          </p:txBody>
        </p:sp>
      </p:grpSp>
      <p:sp>
        <p:nvSpPr>
          <p:cNvPr id="55" name="TextBox 55"/>
          <p:cNvSpPr txBox="1"/>
          <p:nvPr/>
        </p:nvSpPr>
        <p:spPr>
          <a:xfrm>
            <a:off x="11035132" y="6537960"/>
            <a:ext cx="553364" cy="234696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en-US" sz="1200" dirty="0">
                <a:solidFill>
                  <a:srgbClr val="6B83A1"/>
                </a:solidFill>
                <a:latin typeface="Segoe UI"/>
                <a:ea typeface="Segoe UI"/>
                <a:cs typeface="Segoe UI"/>
              </a:rPr>
              <a:t>09 / 10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(16:9)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language/>
  <cp:lastModifiedBy/>
  <cp:revision>1</cp:revision>
  <dcterms:created xsi:type="dcterms:W3CDTF">2026-07-03T18:11:16Z</dcterms:created>
  <dcterms:modified xsi:type="dcterms:W3CDTF">2026-07-03T18:11:16Z</dcterms:modified>
  <cp:category/>
  <cp:contentStatus/>
</cp:coreProperties>
</file>